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legreya" charset="1" panose="00000500000000000000"/>
      <p:regular r:id="rId31"/>
    </p:embeddedFont>
    <p:embeddedFont>
      <p:font typeface="Fahkwang Extra-Light" charset="1" panose="00000300000000000000"/>
      <p:regular r:id="rId32"/>
    </p:embeddedFont>
    <p:embeddedFont>
      <p:font typeface="Alegreya Bold" charset="1" panose="00000800000000000000"/>
      <p:regular r:id="rId33"/>
    </p:embeddedFont>
    <p:embeddedFont>
      <p:font typeface="Alice" charset="1" panose="00000500000000000000"/>
      <p:regular r:id="rId34"/>
    </p:embeddedFont>
    <p:embeddedFont>
      <p:font typeface="Canva Sans Bold" charset="1" panose="020B08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851" r="0" b="0"/>
            </a:stretch>
          </a:blipFill>
        </p:spPr>
      </p:sp>
      <p:sp>
        <p:nvSpPr>
          <p:cNvPr name="Freeform 3" id="3"/>
          <p:cNvSpPr/>
          <p:nvPr/>
        </p:nvSpPr>
        <p:spPr>
          <a:xfrm flipH="false" flipV="false" rot="6097212">
            <a:off x="3544497" y="4715601"/>
            <a:ext cx="17350689" cy="17525948"/>
          </a:xfrm>
          <a:custGeom>
            <a:avLst/>
            <a:gdLst/>
            <a:ahLst/>
            <a:cxnLst/>
            <a:rect r="r" b="b" t="t" l="l"/>
            <a:pathLst>
              <a:path h="17525948" w="17350689">
                <a:moveTo>
                  <a:pt x="0" y="0"/>
                </a:moveTo>
                <a:lnTo>
                  <a:pt x="17350689" y="0"/>
                </a:lnTo>
                <a:lnTo>
                  <a:pt x="17350689" y="17525948"/>
                </a:lnTo>
                <a:lnTo>
                  <a:pt x="0" y="17525948"/>
                </a:lnTo>
                <a:lnTo>
                  <a:pt x="0" y="0"/>
                </a:lnTo>
                <a:close/>
              </a:path>
            </a:pathLst>
          </a:custGeom>
          <a:blipFill>
            <a:blip r:embed="rId3"/>
            <a:stretch>
              <a:fillRect l="0" t="0" r="0" b="0"/>
            </a:stretch>
          </a:blipFill>
        </p:spPr>
      </p:sp>
      <p:grpSp>
        <p:nvGrpSpPr>
          <p:cNvPr name="Group 4" id="4"/>
          <p:cNvGrpSpPr/>
          <p:nvPr/>
        </p:nvGrpSpPr>
        <p:grpSpPr>
          <a:xfrm rot="0">
            <a:off x="1028700" y="3057242"/>
            <a:ext cx="16230600" cy="3818030"/>
            <a:chOff x="0" y="0"/>
            <a:chExt cx="21640800" cy="5090706"/>
          </a:xfrm>
        </p:grpSpPr>
        <p:sp>
          <p:nvSpPr>
            <p:cNvPr name="TextBox 5" id="5"/>
            <p:cNvSpPr txBox="true"/>
            <p:nvPr/>
          </p:nvSpPr>
          <p:spPr>
            <a:xfrm rot="0">
              <a:off x="0" y="285750"/>
              <a:ext cx="21640800" cy="2656320"/>
            </a:xfrm>
            <a:prstGeom prst="rect">
              <a:avLst/>
            </a:prstGeom>
          </p:spPr>
          <p:txBody>
            <a:bodyPr anchor="t" rtlCol="false" tIns="0" lIns="0" bIns="0" rIns="0">
              <a:spAutoFit/>
            </a:bodyPr>
            <a:lstStyle/>
            <a:p>
              <a:pPr algn="ctr">
                <a:lnSpc>
                  <a:spcPts val="14499"/>
                </a:lnSpc>
              </a:pPr>
              <a:r>
                <a:rPr lang="en-US" sz="14499">
                  <a:solidFill>
                    <a:srgbClr val="FFFFFF"/>
                  </a:solidFill>
                  <a:latin typeface="Alegreya"/>
                </a:rPr>
                <a:t>DSA Project </a:t>
              </a:r>
            </a:p>
          </p:txBody>
        </p:sp>
        <p:sp>
          <p:nvSpPr>
            <p:cNvPr name="Freeform 6" id="6"/>
            <p:cNvSpPr/>
            <p:nvPr/>
          </p:nvSpPr>
          <p:spPr>
            <a:xfrm flipH="false" flipV="false" rot="0">
              <a:off x="10426700" y="3043670"/>
              <a:ext cx="787400" cy="787400"/>
            </a:xfrm>
            <a:custGeom>
              <a:avLst/>
              <a:gdLst/>
              <a:ahLst/>
              <a:cxnLst/>
              <a:rect r="r" b="b" t="t" l="l"/>
              <a:pathLst>
                <a:path h="787400" w="787400">
                  <a:moveTo>
                    <a:pt x="0" y="0"/>
                  </a:moveTo>
                  <a:lnTo>
                    <a:pt x="787400" y="0"/>
                  </a:lnTo>
                  <a:lnTo>
                    <a:pt x="787400" y="787400"/>
                  </a:lnTo>
                  <a:lnTo>
                    <a:pt x="0" y="78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4477508"/>
              <a:ext cx="21640800" cy="613198"/>
            </a:xfrm>
            <a:prstGeom prst="rect">
              <a:avLst/>
            </a:prstGeom>
          </p:spPr>
          <p:txBody>
            <a:bodyPr anchor="t" rtlCol="false" tIns="0" lIns="0" bIns="0" rIns="0">
              <a:spAutoFit/>
            </a:bodyPr>
            <a:lstStyle/>
            <a:p>
              <a:pPr algn="ctr">
                <a:lnSpc>
                  <a:spcPts val="3919"/>
                </a:lnSpc>
                <a:spcBef>
                  <a:spcPct val="0"/>
                </a:spcBef>
              </a:pPr>
              <a:r>
                <a:rPr lang="en-US" sz="2799" spc="293">
                  <a:solidFill>
                    <a:srgbClr val="FFFFFF"/>
                  </a:solidFill>
                  <a:latin typeface="Fahkwang Extra-Light"/>
                </a:rPr>
                <a:t>ON GEMSEC DEEZER DATASET(PUBLIC DATASET)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3941441">
            <a:off x="11577215" y="1428845"/>
            <a:ext cx="14401564" cy="13231437"/>
          </a:xfrm>
          <a:custGeom>
            <a:avLst/>
            <a:gdLst/>
            <a:ahLst/>
            <a:cxnLst/>
            <a:rect r="r" b="b" t="t" l="l"/>
            <a:pathLst>
              <a:path h="13231437" w="14401564">
                <a:moveTo>
                  <a:pt x="0" y="0"/>
                </a:moveTo>
                <a:lnTo>
                  <a:pt x="14401564" y="0"/>
                </a:lnTo>
                <a:lnTo>
                  <a:pt x="14401564" y="13231437"/>
                </a:lnTo>
                <a:lnTo>
                  <a:pt x="0" y="13231437"/>
                </a:lnTo>
                <a:lnTo>
                  <a:pt x="0" y="0"/>
                </a:lnTo>
                <a:close/>
              </a:path>
            </a:pathLst>
          </a:custGeom>
          <a:blipFill>
            <a:blip r:embed="rId2"/>
            <a:stretch>
              <a:fillRect l="0" t="0" r="0" b="0"/>
            </a:stretch>
          </a:blipFill>
        </p:spPr>
      </p:sp>
      <p:sp>
        <p:nvSpPr>
          <p:cNvPr name="Freeform 3" id="3"/>
          <p:cNvSpPr/>
          <p:nvPr/>
        </p:nvSpPr>
        <p:spPr>
          <a:xfrm flipH="false" flipV="false" rot="-3429081">
            <a:off x="-8370255" y="-5309523"/>
            <a:ext cx="14401564" cy="13231437"/>
          </a:xfrm>
          <a:custGeom>
            <a:avLst/>
            <a:gdLst/>
            <a:ahLst/>
            <a:cxnLst/>
            <a:rect r="r" b="b" t="t" l="l"/>
            <a:pathLst>
              <a:path h="13231437" w="14401564">
                <a:moveTo>
                  <a:pt x="0" y="0"/>
                </a:moveTo>
                <a:lnTo>
                  <a:pt x="14401564" y="0"/>
                </a:lnTo>
                <a:lnTo>
                  <a:pt x="14401564" y="13231437"/>
                </a:lnTo>
                <a:lnTo>
                  <a:pt x="0" y="13231437"/>
                </a:lnTo>
                <a:lnTo>
                  <a:pt x="0" y="0"/>
                </a:lnTo>
                <a:close/>
              </a:path>
            </a:pathLst>
          </a:custGeom>
          <a:blipFill>
            <a:blip r:embed="rId2"/>
            <a:stretch>
              <a:fillRect l="0" t="0" r="0" b="0"/>
            </a:stretch>
          </a:blipFill>
        </p:spPr>
      </p:sp>
      <p:sp>
        <p:nvSpPr>
          <p:cNvPr name="Freeform 4" id="4"/>
          <p:cNvSpPr/>
          <p:nvPr/>
        </p:nvSpPr>
        <p:spPr>
          <a:xfrm flipH="false" flipV="false" rot="0">
            <a:off x="605041" y="1770609"/>
            <a:ext cx="10625783" cy="6273955"/>
          </a:xfrm>
          <a:custGeom>
            <a:avLst/>
            <a:gdLst/>
            <a:ahLst/>
            <a:cxnLst/>
            <a:rect r="r" b="b" t="t" l="l"/>
            <a:pathLst>
              <a:path h="6273955" w="10625783">
                <a:moveTo>
                  <a:pt x="0" y="0"/>
                </a:moveTo>
                <a:lnTo>
                  <a:pt x="10625782" y="0"/>
                </a:lnTo>
                <a:lnTo>
                  <a:pt x="10625782" y="6273954"/>
                </a:lnTo>
                <a:lnTo>
                  <a:pt x="0" y="6273954"/>
                </a:lnTo>
                <a:lnTo>
                  <a:pt x="0" y="0"/>
                </a:lnTo>
                <a:close/>
              </a:path>
            </a:pathLst>
          </a:custGeom>
          <a:blipFill>
            <a:blip r:embed="rId3"/>
            <a:stretch>
              <a:fillRect l="0" t="0" r="0" b="0"/>
            </a:stretch>
          </a:blipFill>
        </p:spPr>
      </p:sp>
      <p:sp>
        <p:nvSpPr>
          <p:cNvPr name="TextBox 5" id="5"/>
          <p:cNvSpPr txBox="true"/>
          <p:nvPr/>
        </p:nvSpPr>
        <p:spPr>
          <a:xfrm rot="0">
            <a:off x="12733024" y="3717679"/>
            <a:ext cx="4526276" cy="2699242"/>
          </a:xfrm>
          <a:prstGeom prst="rect">
            <a:avLst/>
          </a:prstGeom>
        </p:spPr>
        <p:txBody>
          <a:bodyPr anchor="t" rtlCol="false" tIns="0" lIns="0" bIns="0" rIns="0">
            <a:spAutoFit/>
          </a:bodyPr>
          <a:lstStyle/>
          <a:p>
            <a:pPr algn="ctr" marL="0" indent="0" lvl="0">
              <a:lnSpc>
                <a:spcPts val="10818"/>
              </a:lnSpc>
              <a:spcBef>
                <a:spcPct val="0"/>
              </a:spcBef>
            </a:pPr>
            <a:r>
              <a:rPr lang="en-US" sz="7727">
                <a:solidFill>
                  <a:srgbClr val="FFFFFF"/>
                </a:solidFill>
                <a:latin typeface="Alice"/>
              </a:rPr>
              <a:t>Graph G2 output</a:t>
            </a:r>
          </a:p>
        </p:txBody>
      </p:sp>
      <p:sp>
        <p:nvSpPr>
          <p:cNvPr name="TextBox 6" id="6"/>
          <p:cNvSpPr txBox="true"/>
          <p:nvPr/>
        </p:nvSpPr>
        <p:spPr>
          <a:xfrm rot="0">
            <a:off x="4398822" y="7562664"/>
            <a:ext cx="6832001" cy="481899"/>
          </a:xfrm>
          <a:prstGeom prst="rect">
            <a:avLst/>
          </a:prstGeom>
        </p:spPr>
        <p:txBody>
          <a:bodyPr anchor="t" rtlCol="false" tIns="0" lIns="0" bIns="0" rIns="0">
            <a:spAutoFit/>
          </a:bodyPr>
          <a:lstStyle/>
          <a:p>
            <a:pPr algn="ctr">
              <a:lnSpc>
                <a:spcPts val="3600"/>
              </a:lnSpc>
              <a:spcBef>
                <a:spcPct val="0"/>
              </a:spcBef>
            </a:pPr>
            <a:r>
              <a:rPr lang="en-US" sz="3600">
                <a:solidFill>
                  <a:srgbClr val="000000"/>
                </a:solidFill>
                <a:latin typeface="Alegreya"/>
              </a:rPr>
              <a:t>Visual representation of  Graph G2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69920"/>
            <a:ext cx="10741909" cy="6208547"/>
          </a:xfrm>
          <a:custGeom>
            <a:avLst/>
            <a:gdLst/>
            <a:ahLst/>
            <a:cxnLst/>
            <a:rect r="r" b="b" t="t" l="l"/>
            <a:pathLst>
              <a:path h="6208547" w="10741909">
                <a:moveTo>
                  <a:pt x="0" y="0"/>
                </a:moveTo>
                <a:lnTo>
                  <a:pt x="10741909" y="0"/>
                </a:lnTo>
                <a:lnTo>
                  <a:pt x="10741909" y="6208547"/>
                </a:lnTo>
                <a:lnTo>
                  <a:pt x="0" y="6208547"/>
                </a:lnTo>
                <a:lnTo>
                  <a:pt x="0" y="0"/>
                </a:lnTo>
                <a:close/>
              </a:path>
            </a:pathLst>
          </a:custGeom>
          <a:blipFill>
            <a:blip r:embed="rId2"/>
            <a:stretch>
              <a:fillRect l="0" t="0" r="0" b="0"/>
            </a:stretch>
          </a:blipFill>
        </p:spPr>
      </p:sp>
      <p:sp>
        <p:nvSpPr>
          <p:cNvPr name="TextBox 3" id="3"/>
          <p:cNvSpPr txBox="true"/>
          <p:nvPr/>
        </p:nvSpPr>
        <p:spPr>
          <a:xfrm rot="0">
            <a:off x="317670" y="7194328"/>
            <a:ext cx="8055117" cy="484139"/>
          </a:xfrm>
          <a:prstGeom prst="rect">
            <a:avLst/>
          </a:prstGeom>
        </p:spPr>
        <p:txBody>
          <a:bodyPr anchor="t" rtlCol="false" tIns="0" lIns="0" bIns="0" rIns="0">
            <a:spAutoFit/>
          </a:bodyPr>
          <a:lstStyle/>
          <a:p>
            <a:pPr algn="ctr">
              <a:lnSpc>
                <a:spcPts val="3687"/>
              </a:lnSpc>
              <a:spcBef>
                <a:spcPct val="0"/>
              </a:spcBef>
            </a:pPr>
            <a:r>
              <a:rPr lang="en-US" sz="3687">
                <a:solidFill>
                  <a:srgbClr val="000000"/>
                </a:solidFill>
                <a:latin typeface="Alegreya"/>
              </a:rPr>
              <a:t>Visual representation of Graph G3</a:t>
            </a:r>
          </a:p>
        </p:txBody>
      </p:sp>
      <p:sp>
        <p:nvSpPr>
          <p:cNvPr name="TextBox 4" id="4"/>
          <p:cNvSpPr txBox="true"/>
          <p:nvPr/>
        </p:nvSpPr>
        <p:spPr>
          <a:xfrm rot="0">
            <a:off x="13082005" y="4184704"/>
            <a:ext cx="4735500" cy="2069992"/>
          </a:xfrm>
          <a:prstGeom prst="rect">
            <a:avLst/>
          </a:prstGeom>
        </p:spPr>
        <p:txBody>
          <a:bodyPr anchor="t" rtlCol="false" tIns="0" lIns="0" bIns="0" rIns="0">
            <a:spAutoFit/>
          </a:bodyPr>
          <a:lstStyle/>
          <a:p>
            <a:pPr algn="ctr">
              <a:lnSpc>
                <a:spcPts val="8000"/>
              </a:lnSpc>
            </a:pPr>
            <a:r>
              <a:rPr lang="en-US" sz="8000">
                <a:solidFill>
                  <a:srgbClr val="FFFFFF"/>
                </a:solidFill>
                <a:latin typeface="Alegreya"/>
              </a:rPr>
              <a:t>Graph G3 </a:t>
            </a:r>
          </a:p>
          <a:p>
            <a:pPr algn="ctr">
              <a:lnSpc>
                <a:spcPts val="8000"/>
              </a:lnSpc>
              <a:spcBef>
                <a:spcPct val="0"/>
              </a:spcBef>
            </a:pPr>
            <a:r>
              <a:rPr lang="en-US" sz="8000">
                <a:solidFill>
                  <a:srgbClr val="FFFFFF"/>
                </a:solidFill>
                <a:latin typeface="Alegreya"/>
              </a:rPr>
              <a:t>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2283082">
            <a:off x="7902822" y="-6590672"/>
            <a:ext cx="20694040" cy="19012649"/>
          </a:xfrm>
          <a:custGeom>
            <a:avLst/>
            <a:gdLst/>
            <a:ahLst/>
            <a:cxnLst/>
            <a:rect r="r" b="b" t="t" l="l"/>
            <a:pathLst>
              <a:path h="19012649" w="20694040">
                <a:moveTo>
                  <a:pt x="0" y="0"/>
                </a:moveTo>
                <a:lnTo>
                  <a:pt x="20694040" y="0"/>
                </a:lnTo>
                <a:lnTo>
                  <a:pt x="20694040" y="19012649"/>
                </a:lnTo>
                <a:lnTo>
                  <a:pt x="0" y="19012649"/>
                </a:lnTo>
                <a:lnTo>
                  <a:pt x="0" y="0"/>
                </a:lnTo>
                <a:close/>
              </a:path>
            </a:pathLst>
          </a:custGeom>
          <a:blipFill>
            <a:blip r:embed="rId2"/>
            <a:stretch>
              <a:fillRect l="0" t="0" r="0" b="0"/>
            </a:stretch>
          </a:blipFill>
        </p:spPr>
      </p:sp>
      <p:sp>
        <p:nvSpPr>
          <p:cNvPr name="TextBox 3" id="3"/>
          <p:cNvSpPr txBox="true"/>
          <p:nvPr/>
        </p:nvSpPr>
        <p:spPr>
          <a:xfrm rot="0">
            <a:off x="0" y="4530577"/>
            <a:ext cx="17692610" cy="2070101"/>
          </a:xfrm>
          <a:prstGeom prst="rect">
            <a:avLst/>
          </a:prstGeom>
        </p:spPr>
        <p:txBody>
          <a:bodyPr anchor="t" rtlCol="false" tIns="0" lIns="0" bIns="0" rIns="0">
            <a:spAutoFit/>
          </a:bodyPr>
          <a:lstStyle/>
          <a:p>
            <a:pPr algn="ctr">
              <a:lnSpc>
                <a:spcPts val="8000"/>
              </a:lnSpc>
              <a:spcBef>
                <a:spcPct val="0"/>
              </a:spcBef>
            </a:pPr>
            <a:r>
              <a:rPr lang="en-US" sz="8000">
                <a:solidFill>
                  <a:srgbClr val="FFFFFF"/>
                </a:solidFill>
                <a:latin typeface="Alegreya"/>
              </a:rPr>
              <a:t>GEMSEC DEEZER IS A PART OF SOCIAL NETWORK DATSET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399991">
            <a:off x="4000476" y="-4000513"/>
            <a:ext cx="10287047" cy="18288027"/>
          </a:xfrm>
          <a:custGeom>
            <a:avLst/>
            <a:gdLst/>
            <a:ahLst/>
            <a:cxnLst/>
            <a:rect r="r" b="b" t="t" l="l"/>
            <a:pathLst>
              <a:path h="18288027" w="10287047">
                <a:moveTo>
                  <a:pt x="10287048" y="18288000"/>
                </a:moveTo>
                <a:lnTo>
                  <a:pt x="10287000" y="0"/>
                </a:lnTo>
                <a:lnTo>
                  <a:pt x="0" y="26"/>
                </a:lnTo>
                <a:lnTo>
                  <a:pt x="48" y="18288026"/>
                </a:lnTo>
                <a:lnTo>
                  <a:pt x="10287048" y="18288000"/>
                </a:lnTo>
                <a:close/>
              </a:path>
            </a:pathLst>
          </a:custGeom>
          <a:blipFill>
            <a:blip r:embed="rId2"/>
            <a:stretch>
              <a:fillRect l="-38851" t="0" r="-38851" b="0"/>
            </a:stretch>
          </a:blipFill>
        </p:spPr>
      </p:sp>
      <p:sp>
        <p:nvSpPr>
          <p:cNvPr name="TextBox 3" id="3"/>
          <p:cNvSpPr txBox="true"/>
          <p:nvPr/>
        </p:nvSpPr>
        <p:spPr>
          <a:xfrm rot="0">
            <a:off x="1552852" y="574702"/>
            <a:ext cx="14801091" cy="1060396"/>
          </a:xfrm>
          <a:prstGeom prst="rect">
            <a:avLst/>
          </a:prstGeom>
        </p:spPr>
        <p:txBody>
          <a:bodyPr anchor="t" rtlCol="false" tIns="0" lIns="0" bIns="0" rIns="0">
            <a:spAutoFit/>
          </a:bodyPr>
          <a:lstStyle/>
          <a:p>
            <a:pPr algn="ctr">
              <a:lnSpc>
                <a:spcPts val="8000"/>
              </a:lnSpc>
              <a:spcBef>
                <a:spcPct val="0"/>
              </a:spcBef>
            </a:pPr>
            <a:r>
              <a:rPr lang="en-US" sz="8000">
                <a:solidFill>
                  <a:srgbClr val="000000"/>
                </a:solidFill>
                <a:latin typeface="Alegreya"/>
              </a:rPr>
              <a:t>SNAP Public Data set Project Case 2</a:t>
            </a:r>
          </a:p>
        </p:txBody>
      </p:sp>
      <p:sp>
        <p:nvSpPr>
          <p:cNvPr name="TextBox 4" id="4"/>
          <p:cNvSpPr txBox="true"/>
          <p:nvPr/>
        </p:nvSpPr>
        <p:spPr>
          <a:xfrm rot="0">
            <a:off x="4547499" y="1797023"/>
            <a:ext cx="8811797" cy="1108654"/>
          </a:xfrm>
          <a:prstGeom prst="rect">
            <a:avLst/>
          </a:prstGeom>
        </p:spPr>
        <p:txBody>
          <a:bodyPr anchor="t" rtlCol="false" tIns="0" lIns="0" bIns="0" rIns="0">
            <a:spAutoFit/>
          </a:bodyPr>
          <a:lstStyle/>
          <a:p>
            <a:pPr algn="ctr">
              <a:lnSpc>
                <a:spcPts val="8399"/>
              </a:lnSpc>
              <a:spcBef>
                <a:spcPct val="0"/>
              </a:spcBef>
            </a:pPr>
            <a:r>
              <a:rPr lang="en-US" sz="8399">
                <a:solidFill>
                  <a:srgbClr val="000000"/>
                </a:solidFill>
                <a:latin typeface="Alegreya Bold"/>
              </a:rPr>
              <a:t>GEMSEC-Deezer</a:t>
            </a:r>
          </a:p>
        </p:txBody>
      </p:sp>
      <p:sp>
        <p:nvSpPr>
          <p:cNvPr name="TextBox 5" id="5"/>
          <p:cNvSpPr txBox="true"/>
          <p:nvPr/>
        </p:nvSpPr>
        <p:spPr>
          <a:xfrm rot="0">
            <a:off x="349437" y="2981877"/>
            <a:ext cx="17557358" cy="6324605"/>
          </a:xfrm>
          <a:prstGeom prst="rect">
            <a:avLst/>
          </a:prstGeom>
        </p:spPr>
        <p:txBody>
          <a:bodyPr anchor="t" rtlCol="false" tIns="0" lIns="0" bIns="0" rIns="0">
            <a:spAutoFit/>
          </a:bodyPr>
          <a:lstStyle/>
          <a:p>
            <a:pPr algn="l">
              <a:lnSpc>
                <a:spcPts val="4500"/>
              </a:lnSpc>
            </a:pPr>
            <a:r>
              <a:rPr lang="en-US" sz="4500">
                <a:solidFill>
                  <a:srgbClr val="FFFFFF"/>
                </a:solidFill>
                <a:latin typeface="Alegreya"/>
              </a:rPr>
              <a:t>GEMSEC-Deezer dataset was applied various graph algorithms. </a:t>
            </a:r>
          </a:p>
          <a:p>
            <a:pPr algn="l">
              <a:lnSpc>
                <a:spcPts val="4500"/>
              </a:lnSpc>
            </a:pPr>
            <a:r>
              <a:rPr lang="en-US" sz="4500">
                <a:solidFill>
                  <a:srgbClr val="FFFFFF"/>
                </a:solidFill>
                <a:latin typeface="Alegreya"/>
              </a:rPr>
              <a:t>The dataset consists of social networks of users from three European nations, represented as nodes, with mutual follower relationships as edges. </a:t>
            </a:r>
          </a:p>
          <a:p>
            <a:pPr algn="l">
              <a:lnSpc>
                <a:spcPts val="4500"/>
              </a:lnSpc>
            </a:pPr>
          </a:p>
          <a:p>
            <a:pPr algn="l">
              <a:lnSpc>
                <a:spcPts val="4500"/>
              </a:lnSpc>
            </a:pPr>
            <a:r>
              <a:rPr lang="en-US" sz="4500">
                <a:solidFill>
                  <a:srgbClr val="FFFFFF"/>
                </a:solidFill>
                <a:latin typeface="Alegreya"/>
              </a:rPr>
              <a:t>The main focus of the analysis is to compare and discuss the performance of four algorithms: Prims, Kruskal, Bellman Ford, and Dijkstra. </a:t>
            </a:r>
          </a:p>
          <a:p>
            <a:pPr algn="l">
              <a:lnSpc>
                <a:spcPts val="4500"/>
              </a:lnSpc>
            </a:pPr>
          </a:p>
          <a:p>
            <a:pPr algn="l">
              <a:lnSpc>
                <a:spcPts val="4500"/>
              </a:lnSpc>
              <a:spcBef>
                <a:spcPct val="0"/>
              </a:spcBef>
            </a:pPr>
            <a:r>
              <a:rPr lang="en-US" sz="4500">
                <a:solidFill>
                  <a:srgbClr val="FFFFFF"/>
                </a:solidFill>
                <a:latin typeface="Alegreya"/>
              </a:rPr>
              <a:t>The algorithms are applied to find Minimum Spanning Trees (MSTs) and shortest pathways in the multi-layer graph. Additionally, statistical measures such as mean, median, maximum, and minimum are computed for the MSTs of the graph.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77851"/>
            </a:stretch>
          </a:blipFill>
        </p:spPr>
      </p:sp>
      <p:sp>
        <p:nvSpPr>
          <p:cNvPr name="TextBox 3" id="3"/>
          <p:cNvSpPr txBox="true"/>
          <p:nvPr/>
        </p:nvSpPr>
        <p:spPr>
          <a:xfrm rot="0">
            <a:off x="-190602" y="813924"/>
            <a:ext cx="18288000" cy="2069992"/>
          </a:xfrm>
          <a:prstGeom prst="rect">
            <a:avLst/>
          </a:prstGeom>
        </p:spPr>
        <p:txBody>
          <a:bodyPr anchor="t" rtlCol="false" tIns="0" lIns="0" bIns="0" rIns="0">
            <a:spAutoFit/>
          </a:bodyPr>
          <a:lstStyle/>
          <a:p>
            <a:pPr algn="ctr">
              <a:lnSpc>
                <a:spcPts val="8000"/>
              </a:lnSpc>
              <a:spcBef>
                <a:spcPct val="0"/>
              </a:spcBef>
            </a:pPr>
            <a:r>
              <a:rPr lang="en-US" sz="8000">
                <a:solidFill>
                  <a:srgbClr val="000000"/>
                </a:solidFill>
                <a:latin typeface="Alegreya"/>
              </a:rPr>
              <a:t>Brief about GEMSEC as mentioned in the Research paper</a:t>
            </a:r>
          </a:p>
        </p:txBody>
      </p:sp>
      <p:sp>
        <p:nvSpPr>
          <p:cNvPr name="TextBox 4" id="4"/>
          <p:cNvSpPr txBox="true"/>
          <p:nvPr/>
        </p:nvSpPr>
        <p:spPr>
          <a:xfrm rot="0">
            <a:off x="514350" y="3606282"/>
            <a:ext cx="17280687" cy="5792222"/>
          </a:xfrm>
          <a:prstGeom prst="rect">
            <a:avLst/>
          </a:prstGeom>
        </p:spPr>
        <p:txBody>
          <a:bodyPr anchor="t" rtlCol="false" tIns="0" lIns="0" bIns="0" rIns="0">
            <a:spAutoFit/>
          </a:bodyPr>
          <a:lstStyle/>
          <a:p>
            <a:pPr algn="ctr">
              <a:lnSpc>
                <a:spcPts val="4583"/>
              </a:lnSpc>
            </a:pPr>
            <a:r>
              <a:rPr lang="en-US" sz="4583">
                <a:solidFill>
                  <a:srgbClr val="000000"/>
                </a:solidFill>
                <a:latin typeface="Alegreya"/>
              </a:rPr>
              <a:t>GEMSEC, a graph embedding algorithm that addresses the problem of community detection in networks. Community detection involves identifying groups of nodes in a network that are more densely connected to each other than to the rest of the network. GEMSEC is designed to simultaneously learn node embeddings and cluster nodes into communities, thereby leveraging the benefits of both tasks.</a:t>
            </a:r>
          </a:p>
          <a:p>
            <a:pPr algn="ctr">
              <a:lnSpc>
                <a:spcPts val="4583"/>
              </a:lnSpc>
            </a:pPr>
          </a:p>
          <a:p>
            <a:pPr algn="ctr">
              <a:lnSpc>
                <a:spcPts val="4583"/>
              </a:lnSpc>
              <a:spcBef>
                <a:spcPct val="0"/>
              </a:spcBef>
            </a:pPr>
            <a:r>
              <a:rPr lang="en-US" sz="4583">
                <a:solidFill>
                  <a:srgbClr val="000000"/>
                </a:solidFill>
                <a:latin typeface="Alegreya"/>
              </a:rPr>
              <a:t>GEMSEC is a novel approach that combines graph embedding and community detection, offering valuable insights into network structures and enhancing the quality of detected communities.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947047"/>
            <a:ext cx="15823425" cy="5760210"/>
          </a:xfrm>
          <a:custGeom>
            <a:avLst/>
            <a:gdLst/>
            <a:ahLst/>
            <a:cxnLst/>
            <a:rect r="r" b="b" t="t" l="l"/>
            <a:pathLst>
              <a:path h="5760210" w="15823425">
                <a:moveTo>
                  <a:pt x="0" y="0"/>
                </a:moveTo>
                <a:lnTo>
                  <a:pt x="15823425" y="0"/>
                </a:lnTo>
                <a:lnTo>
                  <a:pt x="15823425" y="5760211"/>
                </a:lnTo>
                <a:lnTo>
                  <a:pt x="0" y="5760211"/>
                </a:lnTo>
                <a:lnTo>
                  <a:pt x="0" y="0"/>
                </a:lnTo>
                <a:close/>
              </a:path>
            </a:pathLst>
          </a:custGeom>
          <a:blipFill>
            <a:blip r:embed="rId2"/>
            <a:stretch>
              <a:fillRect l="-915" t="0" r="-915" b="-12770"/>
            </a:stretch>
          </a:blipFill>
        </p:spPr>
      </p:sp>
      <p:sp>
        <p:nvSpPr>
          <p:cNvPr name="TextBox 3" id="3"/>
          <p:cNvSpPr txBox="true"/>
          <p:nvPr/>
        </p:nvSpPr>
        <p:spPr>
          <a:xfrm rot="0">
            <a:off x="719613" y="845691"/>
            <a:ext cx="11321310" cy="1060396"/>
          </a:xfrm>
          <a:prstGeom prst="rect">
            <a:avLst/>
          </a:prstGeom>
        </p:spPr>
        <p:txBody>
          <a:bodyPr anchor="t" rtlCol="false" tIns="0" lIns="0" bIns="0" rIns="0">
            <a:spAutoFit/>
          </a:bodyPr>
          <a:lstStyle/>
          <a:p>
            <a:pPr algn="ctr">
              <a:lnSpc>
                <a:spcPts val="8000"/>
              </a:lnSpc>
              <a:spcBef>
                <a:spcPct val="0"/>
              </a:spcBef>
            </a:pPr>
            <a:r>
              <a:rPr lang="en-US" sz="8000">
                <a:solidFill>
                  <a:srgbClr val="FFFFFF"/>
                </a:solidFill>
                <a:latin typeface="Alegreya"/>
              </a:rPr>
              <a:t>Description of the Dataset :</a:t>
            </a:r>
          </a:p>
        </p:txBody>
      </p:sp>
      <p:sp>
        <p:nvSpPr>
          <p:cNvPr name="TextBox 4" id="4"/>
          <p:cNvSpPr txBox="true"/>
          <p:nvPr/>
        </p:nvSpPr>
        <p:spPr>
          <a:xfrm rot="0">
            <a:off x="307005" y="1982288"/>
            <a:ext cx="17673990" cy="1750419"/>
          </a:xfrm>
          <a:prstGeom prst="rect">
            <a:avLst/>
          </a:prstGeom>
        </p:spPr>
        <p:txBody>
          <a:bodyPr anchor="t" rtlCol="false" tIns="0" lIns="0" bIns="0" rIns="0">
            <a:spAutoFit/>
          </a:bodyPr>
          <a:lstStyle/>
          <a:p>
            <a:pPr algn="ctr">
              <a:lnSpc>
                <a:spcPts val="4521"/>
              </a:lnSpc>
              <a:spcBef>
                <a:spcPct val="0"/>
              </a:spcBef>
            </a:pPr>
            <a:r>
              <a:rPr lang="en-US" sz="4521">
                <a:solidFill>
                  <a:srgbClr val="FFFFFF"/>
                </a:solidFill>
                <a:latin typeface="Alegreya"/>
              </a:rPr>
              <a:t>The following table gives the number of nodes i.e.; the users of Deezer, which is a music streaming service and edges, which is the mutual follower relationships. The data is from three different European countries.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1133873">
            <a:off x="9949326" y="5575335"/>
            <a:ext cx="12580967" cy="16026710"/>
          </a:xfrm>
          <a:custGeom>
            <a:avLst/>
            <a:gdLst/>
            <a:ahLst/>
            <a:cxnLst/>
            <a:rect r="r" b="b" t="t" l="l"/>
            <a:pathLst>
              <a:path h="16026710" w="12580967">
                <a:moveTo>
                  <a:pt x="0" y="0"/>
                </a:moveTo>
                <a:lnTo>
                  <a:pt x="12580968" y="0"/>
                </a:lnTo>
                <a:lnTo>
                  <a:pt x="12580968" y="16026710"/>
                </a:lnTo>
                <a:lnTo>
                  <a:pt x="0" y="16026710"/>
                </a:lnTo>
                <a:lnTo>
                  <a:pt x="0" y="0"/>
                </a:lnTo>
                <a:close/>
              </a:path>
            </a:pathLst>
          </a:custGeom>
          <a:blipFill>
            <a:blip r:embed="rId2"/>
            <a:stretch>
              <a:fillRect l="0" t="0" r="0" b="0"/>
            </a:stretch>
          </a:blipFill>
        </p:spPr>
      </p:sp>
      <p:sp>
        <p:nvSpPr>
          <p:cNvPr name="Freeform 3" id="3"/>
          <p:cNvSpPr/>
          <p:nvPr/>
        </p:nvSpPr>
        <p:spPr>
          <a:xfrm flipH="false" flipV="false" rot="0">
            <a:off x="946373" y="3969898"/>
            <a:ext cx="16312927" cy="5091193"/>
          </a:xfrm>
          <a:custGeom>
            <a:avLst/>
            <a:gdLst/>
            <a:ahLst/>
            <a:cxnLst/>
            <a:rect r="r" b="b" t="t" l="l"/>
            <a:pathLst>
              <a:path h="5091193" w="16312927">
                <a:moveTo>
                  <a:pt x="0" y="0"/>
                </a:moveTo>
                <a:lnTo>
                  <a:pt x="16312927" y="0"/>
                </a:lnTo>
                <a:lnTo>
                  <a:pt x="16312927" y="5091193"/>
                </a:lnTo>
                <a:lnTo>
                  <a:pt x="0" y="5091193"/>
                </a:lnTo>
                <a:lnTo>
                  <a:pt x="0" y="0"/>
                </a:lnTo>
                <a:close/>
              </a:path>
            </a:pathLst>
          </a:custGeom>
          <a:blipFill>
            <a:blip r:embed="rId3"/>
            <a:stretch>
              <a:fillRect l="-909" t="0" r="-909" b="-1107"/>
            </a:stretch>
          </a:blipFill>
        </p:spPr>
      </p:sp>
      <p:sp>
        <p:nvSpPr>
          <p:cNvPr name="TextBox 4" id="4"/>
          <p:cNvSpPr txBox="true"/>
          <p:nvPr/>
        </p:nvSpPr>
        <p:spPr>
          <a:xfrm rot="0">
            <a:off x="314982" y="1133475"/>
            <a:ext cx="17658036" cy="2184995"/>
          </a:xfrm>
          <a:prstGeom prst="rect">
            <a:avLst/>
          </a:prstGeom>
        </p:spPr>
        <p:txBody>
          <a:bodyPr anchor="t" rtlCol="false" tIns="0" lIns="0" bIns="0" rIns="0">
            <a:spAutoFit/>
          </a:bodyPr>
          <a:lstStyle/>
          <a:p>
            <a:pPr algn="ctr">
              <a:lnSpc>
                <a:spcPts val="5667"/>
              </a:lnSpc>
              <a:spcBef>
                <a:spcPct val="0"/>
              </a:spcBef>
            </a:pPr>
            <a:r>
              <a:rPr lang="en-US" sz="5667">
                <a:solidFill>
                  <a:srgbClr val="FFFFFF"/>
                </a:solidFill>
                <a:latin typeface="Alegreya"/>
              </a:rPr>
              <a:t>The below results have been obtained after running the Prim's, Kruskal's , Dijkstra's and Bellman-Ford's algorithms on the dataset from SNAP.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0">
            <a:off x="687592" y="1775372"/>
            <a:ext cx="7393448" cy="5968565"/>
          </a:xfrm>
          <a:custGeom>
            <a:avLst/>
            <a:gdLst/>
            <a:ahLst/>
            <a:cxnLst/>
            <a:rect r="r" b="b" t="t" l="l"/>
            <a:pathLst>
              <a:path h="5968565" w="7393448">
                <a:moveTo>
                  <a:pt x="0" y="0"/>
                </a:moveTo>
                <a:lnTo>
                  <a:pt x="7393448" y="0"/>
                </a:lnTo>
                <a:lnTo>
                  <a:pt x="7393448" y="5968565"/>
                </a:lnTo>
                <a:lnTo>
                  <a:pt x="0" y="5968565"/>
                </a:lnTo>
                <a:lnTo>
                  <a:pt x="0" y="0"/>
                </a:lnTo>
                <a:close/>
              </a:path>
            </a:pathLst>
          </a:custGeom>
          <a:blipFill>
            <a:blip r:embed="rId2"/>
            <a:stretch>
              <a:fillRect l="0" t="0" r="0" b="0"/>
            </a:stretch>
          </a:blipFill>
        </p:spPr>
      </p:sp>
      <p:sp>
        <p:nvSpPr>
          <p:cNvPr name="Freeform 3" id="3"/>
          <p:cNvSpPr/>
          <p:nvPr/>
        </p:nvSpPr>
        <p:spPr>
          <a:xfrm flipH="false" flipV="false" rot="0">
            <a:off x="8909528" y="1783813"/>
            <a:ext cx="7582881" cy="5960124"/>
          </a:xfrm>
          <a:custGeom>
            <a:avLst/>
            <a:gdLst/>
            <a:ahLst/>
            <a:cxnLst/>
            <a:rect r="r" b="b" t="t" l="l"/>
            <a:pathLst>
              <a:path h="5960124" w="7582881">
                <a:moveTo>
                  <a:pt x="0" y="0"/>
                </a:moveTo>
                <a:lnTo>
                  <a:pt x="7582881" y="0"/>
                </a:lnTo>
                <a:lnTo>
                  <a:pt x="7582881" y="5960124"/>
                </a:lnTo>
                <a:lnTo>
                  <a:pt x="0" y="5960124"/>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sp>
        <p:nvSpPr>
          <p:cNvPr name="TextBox 3" id="3"/>
          <p:cNvSpPr txBox="true"/>
          <p:nvPr/>
        </p:nvSpPr>
        <p:spPr>
          <a:xfrm rot="0">
            <a:off x="0" y="790315"/>
            <a:ext cx="18288000" cy="1890399"/>
          </a:xfrm>
          <a:prstGeom prst="rect">
            <a:avLst/>
          </a:prstGeom>
        </p:spPr>
        <p:txBody>
          <a:bodyPr anchor="t" rtlCol="false" tIns="0" lIns="0" bIns="0" rIns="0">
            <a:spAutoFit/>
          </a:bodyPr>
          <a:lstStyle/>
          <a:p>
            <a:pPr algn="ctr">
              <a:lnSpc>
                <a:spcPts val="7300"/>
              </a:lnSpc>
              <a:spcBef>
                <a:spcPct val="0"/>
              </a:spcBef>
            </a:pPr>
            <a:r>
              <a:rPr lang="en-US" sz="7300">
                <a:solidFill>
                  <a:srgbClr val="163459"/>
                </a:solidFill>
                <a:latin typeface="Alegreya"/>
              </a:rPr>
              <a:t>Approach used for calculation of various properties using the 4 algorithms </a:t>
            </a:r>
          </a:p>
        </p:txBody>
      </p:sp>
      <p:sp>
        <p:nvSpPr>
          <p:cNvPr name="TextBox 4" id="4"/>
          <p:cNvSpPr txBox="true"/>
          <p:nvPr/>
        </p:nvSpPr>
        <p:spPr>
          <a:xfrm rot="0">
            <a:off x="164983" y="3308265"/>
            <a:ext cx="10394990" cy="765723"/>
          </a:xfrm>
          <a:prstGeom prst="rect">
            <a:avLst/>
          </a:prstGeom>
        </p:spPr>
        <p:txBody>
          <a:bodyPr anchor="t" rtlCol="false" tIns="0" lIns="0" bIns="0" rIns="0">
            <a:spAutoFit/>
          </a:bodyPr>
          <a:lstStyle/>
          <a:p>
            <a:pPr algn="ctr">
              <a:lnSpc>
                <a:spcPts val="5771"/>
              </a:lnSpc>
              <a:spcBef>
                <a:spcPct val="0"/>
              </a:spcBef>
            </a:pPr>
            <a:r>
              <a:rPr lang="en-US" sz="5771">
                <a:solidFill>
                  <a:srgbClr val="000000"/>
                </a:solidFill>
                <a:latin typeface="Alegreya"/>
              </a:rPr>
              <a:t>1.For Prims and Kruskal Algorithm</a:t>
            </a:r>
          </a:p>
        </p:txBody>
      </p:sp>
      <p:sp>
        <p:nvSpPr>
          <p:cNvPr name="TextBox 5" id="5"/>
          <p:cNvSpPr txBox="true"/>
          <p:nvPr/>
        </p:nvSpPr>
        <p:spPr>
          <a:xfrm rot="0">
            <a:off x="164983" y="4693113"/>
            <a:ext cx="16230600" cy="2099315"/>
          </a:xfrm>
          <a:prstGeom prst="rect">
            <a:avLst/>
          </a:prstGeom>
        </p:spPr>
        <p:txBody>
          <a:bodyPr anchor="t" rtlCol="false" tIns="0" lIns="0" bIns="0" rIns="0">
            <a:spAutoFit/>
          </a:bodyPr>
          <a:lstStyle/>
          <a:p>
            <a:pPr algn="l">
              <a:lnSpc>
                <a:spcPts val="5400"/>
              </a:lnSpc>
              <a:spcBef>
                <a:spcPct val="0"/>
              </a:spcBef>
            </a:pPr>
            <a:r>
              <a:rPr lang="en-US" sz="5400">
                <a:solidFill>
                  <a:srgbClr val="000000"/>
                </a:solidFill>
                <a:latin typeface="Alegreya"/>
              </a:rPr>
              <a:t>First we took three datsets of Gemsec Deezer and then imported in the Prims and Kruskal Algorithm and then we first printed the individual MSTs of three datasets. </a:t>
            </a:r>
          </a:p>
        </p:txBody>
      </p:sp>
      <p:sp>
        <p:nvSpPr>
          <p:cNvPr name="TextBox 6" id="6"/>
          <p:cNvSpPr txBox="true"/>
          <p:nvPr/>
        </p:nvSpPr>
        <p:spPr>
          <a:xfrm rot="0">
            <a:off x="164983" y="7158985"/>
            <a:ext cx="18123017" cy="2099315"/>
          </a:xfrm>
          <a:prstGeom prst="rect">
            <a:avLst/>
          </a:prstGeom>
        </p:spPr>
        <p:txBody>
          <a:bodyPr anchor="t" rtlCol="false" tIns="0" lIns="0" bIns="0" rIns="0">
            <a:spAutoFit/>
          </a:bodyPr>
          <a:lstStyle/>
          <a:p>
            <a:pPr algn="l">
              <a:lnSpc>
                <a:spcPts val="5400"/>
              </a:lnSpc>
              <a:spcBef>
                <a:spcPct val="0"/>
              </a:spcBef>
            </a:pPr>
            <a:r>
              <a:rPr lang="en-US" sz="5400">
                <a:solidFill>
                  <a:srgbClr val="000000"/>
                </a:solidFill>
                <a:latin typeface="Alegreya"/>
              </a:rPr>
              <a:t>In the second step,we added a code to calculate the combine mean,median,and compare all the three MSTs to find maximum,minimum of all three MSTs of the dataset.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sp>
        <p:nvSpPr>
          <p:cNvPr name="TextBox 3" id="3"/>
          <p:cNvSpPr txBox="true"/>
          <p:nvPr/>
        </p:nvSpPr>
        <p:spPr>
          <a:xfrm rot="0">
            <a:off x="0" y="4269738"/>
            <a:ext cx="18288000" cy="1890399"/>
          </a:xfrm>
          <a:prstGeom prst="rect">
            <a:avLst/>
          </a:prstGeom>
        </p:spPr>
        <p:txBody>
          <a:bodyPr anchor="t" rtlCol="false" tIns="0" lIns="0" bIns="0" rIns="0">
            <a:spAutoFit/>
          </a:bodyPr>
          <a:lstStyle/>
          <a:p>
            <a:pPr algn="ctr">
              <a:lnSpc>
                <a:spcPts val="7300"/>
              </a:lnSpc>
              <a:spcBef>
                <a:spcPct val="0"/>
              </a:spcBef>
            </a:pPr>
            <a:r>
              <a:rPr lang="en-US" sz="7300">
                <a:solidFill>
                  <a:srgbClr val="163459"/>
                </a:solidFill>
                <a:latin typeface="Alegreya"/>
              </a:rPr>
              <a:t>And that gave us the information about mutual users using a particular Music service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0">
            <a:off x="-2421198" y="5936142"/>
            <a:ext cx="12580967" cy="16026710"/>
          </a:xfrm>
          <a:custGeom>
            <a:avLst/>
            <a:gdLst/>
            <a:ahLst/>
            <a:cxnLst/>
            <a:rect r="r" b="b" t="t" l="l"/>
            <a:pathLst>
              <a:path h="16026710" w="12580967">
                <a:moveTo>
                  <a:pt x="0" y="0"/>
                </a:moveTo>
                <a:lnTo>
                  <a:pt x="12580967" y="0"/>
                </a:lnTo>
                <a:lnTo>
                  <a:pt x="12580967" y="16026710"/>
                </a:lnTo>
                <a:lnTo>
                  <a:pt x="0" y="16026710"/>
                </a:lnTo>
                <a:lnTo>
                  <a:pt x="0" y="0"/>
                </a:lnTo>
                <a:close/>
              </a:path>
            </a:pathLst>
          </a:custGeom>
          <a:blipFill>
            <a:blip r:embed="rId2"/>
            <a:stretch>
              <a:fillRect l="0" t="0" r="0" b="0"/>
            </a:stretch>
          </a:blipFill>
        </p:spPr>
      </p:sp>
      <p:sp>
        <p:nvSpPr>
          <p:cNvPr name="TextBox 3" id="3"/>
          <p:cNvSpPr txBox="true"/>
          <p:nvPr/>
        </p:nvSpPr>
        <p:spPr>
          <a:xfrm rot="0">
            <a:off x="3786432" y="1578713"/>
            <a:ext cx="10715136" cy="1060396"/>
          </a:xfrm>
          <a:prstGeom prst="rect">
            <a:avLst/>
          </a:prstGeom>
        </p:spPr>
        <p:txBody>
          <a:bodyPr anchor="t" rtlCol="false" tIns="0" lIns="0" bIns="0" rIns="0">
            <a:spAutoFit/>
          </a:bodyPr>
          <a:lstStyle/>
          <a:p>
            <a:pPr algn="ctr" marL="0" indent="0" lvl="0">
              <a:lnSpc>
                <a:spcPts val="8000"/>
              </a:lnSpc>
              <a:spcBef>
                <a:spcPct val="0"/>
              </a:spcBef>
            </a:pPr>
            <a:r>
              <a:rPr lang="en-US" sz="8000">
                <a:solidFill>
                  <a:srgbClr val="FFFFFF"/>
                </a:solidFill>
                <a:latin typeface="Alegreya"/>
              </a:rPr>
              <a:t>Group Members</a:t>
            </a:r>
          </a:p>
        </p:txBody>
      </p:sp>
      <p:sp>
        <p:nvSpPr>
          <p:cNvPr name="TextBox 4" id="4"/>
          <p:cNvSpPr txBox="true"/>
          <p:nvPr/>
        </p:nvSpPr>
        <p:spPr>
          <a:xfrm rot="0">
            <a:off x="4578465" y="4982942"/>
            <a:ext cx="9131069" cy="495300"/>
          </a:xfrm>
          <a:prstGeom prst="rect">
            <a:avLst/>
          </a:prstGeom>
        </p:spPr>
        <p:txBody>
          <a:bodyPr anchor="t" rtlCol="false" tIns="0" lIns="0" bIns="0" rIns="0">
            <a:spAutoFit/>
          </a:bodyPr>
          <a:lstStyle/>
          <a:p>
            <a:pPr algn="ctr">
              <a:lnSpc>
                <a:spcPts val="4199"/>
              </a:lnSpc>
            </a:pPr>
            <a:r>
              <a:rPr lang="en-US" sz="2999" u="sng">
                <a:solidFill>
                  <a:srgbClr val="FFFFFF"/>
                </a:solidFill>
                <a:latin typeface="Fahkwang Extra-Light"/>
              </a:rPr>
              <a:t>22bds061 Vansh Lal Tolani</a:t>
            </a:r>
          </a:p>
        </p:txBody>
      </p:sp>
      <p:sp>
        <p:nvSpPr>
          <p:cNvPr name="TextBox 5" id="5"/>
          <p:cNvSpPr txBox="true"/>
          <p:nvPr/>
        </p:nvSpPr>
        <p:spPr>
          <a:xfrm rot="0">
            <a:off x="4578465" y="7264575"/>
            <a:ext cx="9131069" cy="495300"/>
          </a:xfrm>
          <a:prstGeom prst="rect">
            <a:avLst/>
          </a:prstGeom>
        </p:spPr>
        <p:txBody>
          <a:bodyPr anchor="t" rtlCol="false" tIns="0" lIns="0" bIns="0" rIns="0">
            <a:spAutoFit/>
          </a:bodyPr>
          <a:lstStyle/>
          <a:p>
            <a:pPr algn="ctr">
              <a:lnSpc>
                <a:spcPts val="4199"/>
              </a:lnSpc>
            </a:pPr>
            <a:r>
              <a:rPr lang="en-US" sz="2999" u="sng">
                <a:solidFill>
                  <a:srgbClr val="FFFFFF"/>
                </a:solidFill>
                <a:latin typeface="Fahkwang Extra-Light"/>
              </a:rPr>
              <a:t>22bds018 Dhrithi K</a:t>
            </a:r>
          </a:p>
        </p:txBody>
      </p:sp>
      <p:sp>
        <p:nvSpPr>
          <p:cNvPr name="TextBox 6" id="6"/>
          <p:cNvSpPr txBox="true"/>
          <p:nvPr/>
        </p:nvSpPr>
        <p:spPr>
          <a:xfrm rot="0">
            <a:off x="4578465" y="6123758"/>
            <a:ext cx="9131069" cy="495300"/>
          </a:xfrm>
          <a:prstGeom prst="rect">
            <a:avLst/>
          </a:prstGeom>
        </p:spPr>
        <p:txBody>
          <a:bodyPr anchor="t" rtlCol="false" tIns="0" lIns="0" bIns="0" rIns="0">
            <a:spAutoFit/>
          </a:bodyPr>
          <a:lstStyle/>
          <a:p>
            <a:pPr algn="ctr">
              <a:lnSpc>
                <a:spcPts val="4199"/>
              </a:lnSpc>
            </a:pPr>
            <a:r>
              <a:rPr lang="en-US" sz="2999" u="sng">
                <a:solidFill>
                  <a:srgbClr val="FFFFFF"/>
                </a:solidFill>
                <a:latin typeface="Fahkwang Extra-Light"/>
              </a:rPr>
              <a:t>22bds050 R Niharika</a:t>
            </a:r>
          </a:p>
        </p:txBody>
      </p:sp>
      <p:sp>
        <p:nvSpPr>
          <p:cNvPr name="TextBox 7" id="7"/>
          <p:cNvSpPr txBox="true"/>
          <p:nvPr/>
        </p:nvSpPr>
        <p:spPr>
          <a:xfrm rot="0">
            <a:off x="4578465" y="8405391"/>
            <a:ext cx="9131069" cy="495300"/>
          </a:xfrm>
          <a:prstGeom prst="rect">
            <a:avLst/>
          </a:prstGeom>
        </p:spPr>
        <p:txBody>
          <a:bodyPr anchor="t" rtlCol="false" tIns="0" lIns="0" bIns="0" rIns="0">
            <a:spAutoFit/>
          </a:bodyPr>
          <a:lstStyle/>
          <a:p>
            <a:pPr algn="ctr">
              <a:lnSpc>
                <a:spcPts val="4199"/>
              </a:lnSpc>
            </a:pPr>
            <a:r>
              <a:rPr lang="en-US" sz="2999" u="sng">
                <a:solidFill>
                  <a:srgbClr val="FFFFFF"/>
                </a:solidFill>
                <a:latin typeface="Fahkwang Extra-Light"/>
              </a:rPr>
              <a:t>22bds024 G Leeladitya</a:t>
            </a:r>
          </a:p>
        </p:txBody>
      </p:sp>
      <p:sp>
        <p:nvSpPr>
          <p:cNvPr name="AutoShape 8" id="8"/>
          <p:cNvSpPr/>
          <p:nvPr/>
        </p:nvSpPr>
        <p:spPr>
          <a:xfrm rot="0">
            <a:off x="5897880" y="5800048"/>
            <a:ext cx="6492240" cy="0"/>
          </a:xfrm>
          <a:prstGeom prst="line">
            <a:avLst/>
          </a:prstGeom>
          <a:ln cap="rnd" w="9525">
            <a:solidFill>
              <a:srgbClr val="FFFFFF"/>
            </a:solidFill>
            <a:prstDash val="solid"/>
            <a:headEnd type="none" len="sm" w="sm"/>
            <a:tailEnd type="none" len="sm" w="sm"/>
          </a:ln>
        </p:spPr>
      </p:sp>
      <p:sp>
        <p:nvSpPr>
          <p:cNvPr name="AutoShape 9" id="9"/>
          <p:cNvSpPr/>
          <p:nvPr/>
        </p:nvSpPr>
        <p:spPr>
          <a:xfrm rot="0">
            <a:off x="5897880" y="6940864"/>
            <a:ext cx="6492240" cy="0"/>
          </a:xfrm>
          <a:prstGeom prst="line">
            <a:avLst/>
          </a:prstGeom>
          <a:ln cap="rnd" w="9525">
            <a:solidFill>
              <a:srgbClr val="FFFFFF"/>
            </a:solidFill>
            <a:prstDash val="solid"/>
            <a:headEnd type="none" len="sm" w="sm"/>
            <a:tailEnd type="none" len="sm" w="sm"/>
          </a:ln>
        </p:spPr>
      </p:sp>
      <p:sp>
        <p:nvSpPr>
          <p:cNvPr name="AutoShape 10" id="10"/>
          <p:cNvSpPr/>
          <p:nvPr/>
        </p:nvSpPr>
        <p:spPr>
          <a:xfrm rot="0">
            <a:off x="5897880" y="8081681"/>
            <a:ext cx="6492240"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sp>
        <p:nvSpPr>
          <p:cNvPr name="TextBox 3" id="3"/>
          <p:cNvSpPr txBox="true"/>
          <p:nvPr/>
        </p:nvSpPr>
        <p:spPr>
          <a:xfrm rot="0">
            <a:off x="164983" y="954013"/>
            <a:ext cx="13630737" cy="765723"/>
          </a:xfrm>
          <a:prstGeom prst="rect">
            <a:avLst/>
          </a:prstGeom>
        </p:spPr>
        <p:txBody>
          <a:bodyPr anchor="t" rtlCol="false" tIns="0" lIns="0" bIns="0" rIns="0">
            <a:spAutoFit/>
          </a:bodyPr>
          <a:lstStyle/>
          <a:p>
            <a:pPr algn="ctr">
              <a:lnSpc>
                <a:spcPts val="5771"/>
              </a:lnSpc>
              <a:spcBef>
                <a:spcPct val="0"/>
              </a:spcBef>
            </a:pPr>
            <a:r>
              <a:rPr lang="en-US" sz="5771">
                <a:solidFill>
                  <a:srgbClr val="000000"/>
                </a:solidFill>
                <a:latin typeface="Alegreya"/>
              </a:rPr>
              <a:t>2.For BellmanFord and Dijkstra Algorithm</a:t>
            </a:r>
          </a:p>
        </p:txBody>
      </p:sp>
      <p:sp>
        <p:nvSpPr>
          <p:cNvPr name="TextBox 4" id="4"/>
          <p:cNvSpPr txBox="true"/>
          <p:nvPr/>
        </p:nvSpPr>
        <p:spPr>
          <a:xfrm rot="0">
            <a:off x="164983" y="2748296"/>
            <a:ext cx="18123017" cy="2785115"/>
          </a:xfrm>
          <a:prstGeom prst="rect">
            <a:avLst/>
          </a:prstGeom>
        </p:spPr>
        <p:txBody>
          <a:bodyPr anchor="t" rtlCol="false" tIns="0" lIns="0" bIns="0" rIns="0">
            <a:spAutoFit/>
          </a:bodyPr>
          <a:lstStyle/>
          <a:p>
            <a:pPr algn="l">
              <a:lnSpc>
                <a:spcPts val="5400"/>
              </a:lnSpc>
              <a:spcBef>
                <a:spcPct val="0"/>
              </a:spcBef>
            </a:pPr>
            <a:r>
              <a:rPr lang="en-US" sz="5400">
                <a:solidFill>
                  <a:srgbClr val="000000"/>
                </a:solidFill>
                <a:latin typeface="Alegreya"/>
              </a:rPr>
              <a:t>First we took three datsets of Gemsec Deezer and then imported in the BellmanFord and Dijkstra Algorithm and then we first printed the individual relationships between mutual user using the same music service.</a:t>
            </a:r>
          </a:p>
        </p:txBody>
      </p:sp>
      <p:sp>
        <p:nvSpPr>
          <p:cNvPr name="TextBox 5" id="5"/>
          <p:cNvSpPr txBox="true"/>
          <p:nvPr/>
        </p:nvSpPr>
        <p:spPr>
          <a:xfrm rot="0">
            <a:off x="0" y="5876311"/>
            <a:ext cx="18288000" cy="2785115"/>
          </a:xfrm>
          <a:prstGeom prst="rect">
            <a:avLst/>
          </a:prstGeom>
        </p:spPr>
        <p:txBody>
          <a:bodyPr anchor="t" rtlCol="false" tIns="0" lIns="0" bIns="0" rIns="0">
            <a:spAutoFit/>
          </a:bodyPr>
          <a:lstStyle/>
          <a:p>
            <a:pPr algn="l">
              <a:lnSpc>
                <a:spcPts val="5400"/>
              </a:lnSpc>
              <a:spcBef>
                <a:spcPct val="0"/>
              </a:spcBef>
            </a:pPr>
            <a:r>
              <a:rPr lang="en-US" sz="5400">
                <a:solidFill>
                  <a:srgbClr val="000000"/>
                </a:solidFill>
                <a:latin typeface="Alegreya"/>
              </a:rPr>
              <a:t>In the second step,we added a code to calculate the combine mean,median and compare all the three relationships between mutual users using same music service to find maximum,minimum of all three of the dataset.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851"/>
            </a:stretch>
          </a:blipFill>
        </p:spPr>
      </p:sp>
      <p:grpSp>
        <p:nvGrpSpPr>
          <p:cNvPr name="Group 3" id="3"/>
          <p:cNvGrpSpPr/>
          <p:nvPr/>
        </p:nvGrpSpPr>
        <p:grpSpPr>
          <a:xfrm rot="0">
            <a:off x="819133" y="3031553"/>
            <a:ext cx="11838870" cy="2797174"/>
            <a:chOff x="0" y="0"/>
            <a:chExt cx="15785160" cy="3729566"/>
          </a:xfrm>
        </p:grpSpPr>
        <p:sp>
          <p:nvSpPr>
            <p:cNvPr name="TextBox 4" id="4"/>
            <p:cNvSpPr txBox="true"/>
            <p:nvPr/>
          </p:nvSpPr>
          <p:spPr>
            <a:xfrm rot="0">
              <a:off x="0" y="285750"/>
              <a:ext cx="15785160" cy="2656416"/>
            </a:xfrm>
            <a:prstGeom prst="rect">
              <a:avLst/>
            </a:prstGeom>
          </p:spPr>
          <p:txBody>
            <a:bodyPr anchor="t" rtlCol="false" tIns="0" lIns="0" bIns="0" rIns="0">
              <a:spAutoFit/>
            </a:bodyPr>
            <a:lstStyle/>
            <a:p>
              <a:pPr algn="ctr" marL="0" indent="0" lvl="0">
                <a:lnSpc>
                  <a:spcPts val="14499"/>
                </a:lnSpc>
              </a:pPr>
            </a:p>
          </p:txBody>
        </p:sp>
        <p:sp>
          <p:nvSpPr>
            <p:cNvPr name="Freeform 5" id="5"/>
            <p:cNvSpPr/>
            <p:nvPr/>
          </p:nvSpPr>
          <p:spPr>
            <a:xfrm flipH="false" flipV="false" rot="0">
              <a:off x="7498880" y="2942166"/>
              <a:ext cx="787400" cy="787400"/>
            </a:xfrm>
            <a:custGeom>
              <a:avLst/>
              <a:gdLst/>
              <a:ahLst/>
              <a:cxnLst/>
              <a:rect r="r" b="b" t="t" l="l"/>
              <a:pathLst>
                <a:path h="787400" w="787400">
                  <a:moveTo>
                    <a:pt x="0" y="0"/>
                  </a:moveTo>
                  <a:lnTo>
                    <a:pt x="787400" y="0"/>
                  </a:lnTo>
                  <a:lnTo>
                    <a:pt x="787400" y="787400"/>
                  </a:lnTo>
                  <a:lnTo>
                    <a:pt x="0" y="78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6" id="6"/>
          <p:cNvSpPr txBox="true"/>
          <p:nvPr/>
        </p:nvSpPr>
        <p:spPr>
          <a:xfrm rot="0">
            <a:off x="1228568" y="631602"/>
            <a:ext cx="14423430" cy="2050403"/>
          </a:xfrm>
          <a:prstGeom prst="rect">
            <a:avLst/>
          </a:prstGeom>
        </p:spPr>
        <p:txBody>
          <a:bodyPr anchor="t" rtlCol="false" tIns="0" lIns="0" bIns="0" rIns="0">
            <a:spAutoFit/>
          </a:bodyPr>
          <a:lstStyle/>
          <a:p>
            <a:pPr algn="ctr">
              <a:lnSpc>
                <a:spcPts val="8260"/>
              </a:lnSpc>
            </a:pPr>
            <a:r>
              <a:rPr lang="en-US" sz="5900">
                <a:solidFill>
                  <a:srgbClr val="163459"/>
                </a:solidFill>
                <a:latin typeface="Canva Sans Bold"/>
              </a:rPr>
              <a:t>How are results  different from the research paper</a:t>
            </a:r>
          </a:p>
        </p:txBody>
      </p:sp>
      <p:sp>
        <p:nvSpPr>
          <p:cNvPr name="TextBox 7" id="7"/>
          <p:cNvSpPr txBox="true"/>
          <p:nvPr/>
        </p:nvSpPr>
        <p:spPr>
          <a:xfrm rot="0">
            <a:off x="819133" y="3435236"/>
            <a:ext cx="16761787" cy="5236429"/>
          </a:xfrm>
          <a:prstGeom prst="rect">
            <a:avLst/>
          </a:prstGeom>
        </p:spPr>
        <p:txBody>
          <a:bodyPr anchor="t" rtlCol="false" tIns="0" lIns="0" bIns="0" rIns="0">
            <a:spAutoFit/>
          </a:bodyPr>
          <a:lstStyle/>
          <a:p>
            <a:pPr algn="ctr">
              <a:lnSpc>
                <a:spcPts val="5908"/>
              </a:lnSpc>
              <a:spcBef>
                <a:spcPct val="0"/>
              </a:spcBef>
            </a:pPr>
            <a:r>
              <a:rPr lang="en-US" sz="5908">
                <a:solidFill>
                  <a:srgbClr val="163459"/>
                </a:solidFill>
                <a:latin typeface="Alegreya"/>
              </a:rPr>
              <a:t>In the research paper, GEMSEC algorithm is used to simultaneously perform node embedding and community detection on social network graphs. Community detection is an important problem in network analysis, finding groups of nodes that are more densely connected to each other than to the rest of the network.</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851"/>
            </a:stretch>
          </a:blipFill>
        </p:spPr>
      </p:sp>
      <p:grpSp>
        <p:nvGrpSpPr>
          <p:cNvPr name="Group 3" id="3"/>
          <p:cNvGrpSpPr/>
          <p:nvPr/>
        </p:nvGrpSpPr>
        <p:grpSpPr>
          <a:xfrm rot="0">
            <a:off x="819133" y="3031553"/>
            <a:ext cx="11838870" cy="2797174"/>
            <a:chOff x="0" y="0"/>
            <a:chExt cx="15785160" cy="3729566"/>
          </a:xfrm>
        </p:grpSpPr>
        <p:sp>
          <p:nvSpPr>
            <p:cNvPr name="TextBox 4" id="4"/>
            <p:cNvSpPr txBox="true"/>
            <p:nvPr/>
          </p:nvSpPr>
          <p:spPr>
            <a:xfrm rot="0">
              <a:off x="0" y="285750"/>
              <a:ext cx="15785160" cy="2656416"/>
            </a:xfrm>
            <a:prstGeom prst="rect">
              <a:avLst/>
            </a:prstGeom>
          </p:spPr>
          <p:txBody>
            <a:bodyPr anchor="t" rtlCol="false" tIns="0" lIns="0" bIns="0" rIns="0">
              <a:spAutoFit/>
            </a:bodyPr>
            <a:lstStyle/>
            <a:p>
              <a:pPr algn="ctr" marL="0" indent="0" lvl="0">
                <a:lnSpc>
                  <a:spcPts val="14499"/>
                </a:lnSpc>
              </a:pPr>
            </a:p>
          </p:txBody>
        </p:sp>
        <p:sp>
          <p:nvSpPr>
            <p:cNvPr name="Freeform 5" id="5"/>
            <p:cNvSpPr/>
            <p:nvPr/>
          </p:nvSpPr>
          <p:spPr>
            <a:xfrm flipH="false" flipV="false" rot="0">
              <a:off x="7498880" y="2942166"/>
              <a:ext cx="787400" cy="787400"/>
            </a:xfrm>
            <a:custGeom>
              <a:avLst/>
              <a:gdLst/>
              <a:ahLst/>
              <a:cxnLst/>
              <a:rect r="r" b="b" t="t" l="l"/>
              <a:pathLst>
                <a:path h="787400" w="787400">
                  <a:moveTo>
                    <a:pt x="0" y="0"/>
                  </a:moveTo>
                  <a:lnTo>
                    <a:pt x="787400" y="0"/>
                  </a:lnTo>
                  <a:lnTo>
                    <a:pt x="787400" y="787400"/>
                  </a:lnTo>
                  <a:lnTo>
                    <a:pt x="0" y="78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6" id="6"/>
          <p:cNvSpPr txBox="true"/>
          <p:nvPr/>
        </p:nvSpPr>
        <p:spPr>
          <a:xfrm rot="0">
            <a:off x="409567" y="1830068"/>
            <a:ext cx="17468867" cy="6731640"/>
          </a:xfrm>
          <a:prstGeom prst="rect">
            <a:avLst/>
          </a:prstGeom>
        </p:spPr>
        <p:txBody>
          <a:bodyPr anchor="t" rtlCol="false" tIns="0" lIns="0" bIns="0" rIns="0">
            <a:spAutoFit/>
          </a:bodyPr>
          <a:lstStyle/>
          <a:p>
            <a:pPr algn="ctr">
              <a:lnSpc>
                <a:spcPts val="5900"/>
              </a:lnSpc>
            </a:pPr>
          </a:p>
          <a:p>
            <a:pPr algn="l">
              <a:lnSpc>
                <a:spcPts val="5900"/>
              </a:lnSpc>
              <a:spcBef>
                <a:spcPct val="0"/>
              </a:spcBef>
            </a:pPr>
            <a:r>
              <a:rPr lang="en-US" sz="5900">
                <a:solidFill>
                  <a:srgbClr val="163459"/>
                </a:solidFill>
                <a:latin typeface="Alegreya"/>
              </a:rPr>
              <a:t>But according to the project done, the MST of the given data set of the users and the shortest path was found by the application of the algorithms. Here, the MST edges may represent the possible relationships between all the users of Deezer(cause in MST all the nodes are connected) and Shortest path represents the characteristics of connections between the users (like how well any two users music preferences match).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851"/>
            </a:stretch>
          </a:blipFill>
        </p:spPr>
      </p:sp>
      <p:sp>
        <p:nvSpPr>
          <p:cNvPr name="Freeform 3" id="3"/>
          <p:cNvSpPr/>
          <p:nvPr/>
        </p:nvSpPr>
        <p:spPr>
          <a:xfrm flipH="false" flipV="false" rot="0">
            <a:off x="4349773" y="4070294"/>
            <a:ext cx="209507" cy="209507"/>
          </a:xfrm>
          <a:custGeom>
            <a:avLst/>
            <a:gdLst/>
            <a:ahLst/>
            <a:cxnLst/>
            <a:rect r="r" b="b" t="t" l="l"/>
            <a:pathLst>
              <a:path h="209507" w="209507">
                <a:moveTo>
                  <a:pt x="0" y="0"/>
                </a:moveTo>
                <a:lnTo>
                  <a:pt x="209506" y="0"/>
                </a:lnTo>
                <a:lnTo>
                  <a:pt x="209506" y="209507"/>
                </a:lnTo>
                <a:lnTo>
                  <a:pt x="0" y="2095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23572" y="1308484"/>
            <a:ext cx="16440857" cy="7949816"/>
          </a:xfrm>
          <a:prstGeom prst="rect">
            <a:avLst/>
          </a:prstGeom>
        </p:spPr>
        <p:txBody>
          <a:bodyPr anchor="t" rtlCol="false" tIns="0" lIns="0" bIns="0" rIns="0">
            <a:spAutoFit/>
          </a:bodyPr>
          <a:lstStyle/>
          <a:p>
            <a:pPr algn="ctr">
              <a:lnSpc>
                <a:spcPts val="8146"/>
              </a:lnSpc>
            </a:pPr>
            <a:r>
              <a:rPr lang="en-US" sz="8146">
                <a:solidFill>
                  <a:srgbClr val="000000"/>
                </a:solidFill>
                <a:latin typeface="Alegreya"/>
              </a:rPr>
              <a:t>GitHub link</a:t>
            </a:r>
          </a:p>
          <a:p>
            <a:pPr algn="ctr">
              <a:lnSpc>
                <a:spcPts val="8146"/>
              </a:lnSpc>
            </a:pPr>
          </a:p>
          <a:p>
            <a:pPr algn="ctr">
              <a:lnSpc>
                <a:spcPts val="5846"/>
              </a:lnSpc>
            </a:pPr>
            <a:r>
              <a:rPr lang="en-US" sz="5846">
                <a:solidFill>
                  <a:srgbClr val="000000"/>
                </a:solidFill>
                <a:latin typeface="Alegreya"/>
              </a:rPr>
              <a:t>https://github.com/Niharika0804/DSA-Project-Case1.git</a:t>
            </a:r>
          </a:p>
          <a:p>
            <a:pPr algn="ctr">
              <a:lnSpc>
                <a:spcPts val="5846"/>
              </a:lnSpc>
            </a:pPr>
          </a:p>
          <a:p>
            <a:pPr algn="ctr">
              <a:lnSpc>
                <a:spcPts val="5846"/>
              </a:lnSpc>
            </a:pPr>
            <a:r>
              <a:rPr lang="en-US" sz="5846">
                <a:solidFill>
                  <a:srgbClr val="000000"/>
                </a:solidFill>
                <a:latin typeface="Alegreya"/>
              </a:rPr>
              <a:t>https://github.com/Niharika0804/DSA-Project-Case2.git</a:t>
            </a:r>
          </a:p>
          <a:p>
            <a:pPr algn="ctr">
              <a:lnSpc>
                <a:spcPts val="5846"/>
              </a:lnSpc>
            </a:pPr>
          </a:p>
          <a:p>
            <a:pPr algn="ctr">
              <a:lnSpc>
                <a:spcPts val="5846"/>
              </a:lnSpc>
            </a:pPr>
            <a:r>
              <a:rPr lang="en-US" sz="5846">
                <a:solidFill>
                  <a:srgbClr val="000000"/>
                </a:solidFill>
                <a:latin typeface="Alegreya"/>
              </a:rPr>
              <a:t>https://github.com/Niharika0804/Lab11DSA.git</a:t>
            </a:r>
          </a:p>
          <a:p>
            <a:pPr algn="ctr">
              <a:lnSpc>
                <a:spcPts val="5846"/>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851"/>
            </a:stretch>
          </a:blipFill>
        </p:spPr>
      </p:sp>
      <p:grpSp>
        <p:nvGrpSpPr>
          <p:cNvPr name="Group 3" id="3"/>
          <p:cNvGrpSpPr/>
          <p:nvPr/>
        </p:nvGrpSpPr>
        <p:grpSpPr>
          <a:xfrm rot="0">
            <a:off x="1586824" y="2949253"/>
            <a:ext cx="11838870" cy="1209046"/>
            <a:chOff x="0" y="0"/>
            <a:chExt cx="15785160" cy="1612061"/>
          </a:xfrm>
        </p:grpSpPr>
        <p:sp>
          <p:nvSpPr>
            <p:cNvPr name="TextBox 4" id="4"/>
            <p:cNvSpPr txBox="true"/>
            <p:nvPr/>
          </p:nvSpPr>
          <p:spPr>
            <a:xfrm rot="0">
              <a:off x="0" y="76200"/>
              <a:ext cx="15785160" cy="748461"/>
            </a:xfrm>
            <a:prstGeom prst="rect">
              <a:avLst/>
            </a:prstGeom>
          </p:spPr>
          <p:txBody>
            <a:bodyPr anchor="t" rtlCol="false" tIns="0" lIns="0" bIns="0" rIns="0">
              <a:spAutoFit/>
            </a:bodyPr>
            <a:lstStyle/>
            <a:p>
              <a:pPr algn="ctr" marL="0" indent="0" lvl="0">
                <a:lnSpc>
                  <a:spcPts val="4100"/>
                </a:lnSpc>
              </a:pPr>
            </a:p>
          </p:txBody>
        </p:sp>
        <p:sp>
          <p:nvSpPr>
            <p:cNvPr name="Freeform 5" id="5"/>
            <p:cNvSpPr/>
            <p:nvPr/>
          </p:nvSpPr>
          <p:spPr>
            <a:xfrm flipH="false" flipV="false" rot="0">
              <a:off x="7498880" y="824661"/>
              <a:ext cx="787400" cy="787400"/>
            </a:xfrm>
            <a:custGeom>
              <a:avLst/>
              <a:gdLst/>
              <a:ahLst/>
              <a:cxnLst/>
              <a:rect r="r" b="b" t="t" l="l"/>
              <a:pathLst>
                <a:path h="787400" w="787400">
                  <a:moveTo>
                    <a:pt x="0" y="0"/>
                  </a:moveTo>
                  <a:lnTo>
                    <a:pt x="787400" y="0"/>
                  </a:lnTo>
                  <a:lnTo>
                    <a:pt x="787400" y="787400"/>
                  </a:lnTo>
                  <a:lnTo>
                    <a:pt x="0" y="78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8956918" y="8833657"/>
            <a:ext cx="424643" cy="424643"/>
          </a:xfrm>
          <a:custGeom>
            <a:avLst/>
            <a:gdLst/>
            <a:ahLst/>
            <a:cxnLst/>
            <a:rect r="r" b="b" t="t" l="l"/>
            <a:pathLst>
              <a:path h="424643" w="424643">
                <a:moveTo>
                  <a:pt x="0" y="0"/>
                </a:moveTo>
                <a:lnTo>
                  <a:pt x="424643" y="0"/>
                </a:lnTo>
                <a:lnTo>
                  <a:pt x="424643" y="424643"/>
                </a:lnTo>
                <a:lnTo>
                  <a:pt x="0" y="4246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95821" y="852576"/>
            <a:ext cx="15496358" cy="9159088"/>
          </a:xfrm>
          <a:prstGeom prst="rect">
            <a:avLst/>
          </a:prstGeom>
        </p:spPr>
        <p:txBody>
          <a:bodyPr anchor="t" rtlCol="false" tIns="0" lIns="0" bIns="0" rIns="0">
            <a:spAutoFit/>
          </a:bodyPr>
          <a:lstStyle/>
          <a:p>
            <a:pPr algn="ctr">
              <a:lnSpc>
                <a:spcPts val="6994"/>
              </a:lnSpc>
            </a:pPr>
            <a:r>
              <a:rPr lang="en-US" sz="6994">
                <a:solidFill>
                  <a:srgbClr val="163459"/>
                </a:solidFill>
                <a:latin typeface="Alegreya"/>
              </a:rPr>
              <a:t>References</a:t>
            </a:r>
            <a:r>
              <a:rPr lang="en-US" sz="6994">
                <a:solidFill>
                  <a:srgbClr val="163459"/>
                </a:solidFill>
                <a:latin typeface="Alegreya"/>
              </a:rPr>
              <a:t> </a:t>
            </a:r>
          </a:p>
          <a:p>
            <a:pPr algn="just">
              <a:lnSpc>
                <a:spcPts val="4694"/>
              </a:lnSpc>
            </a:pPr>
          </a:p>
          <a:p>
            <a:pPr algn="just">
              <a:lnSpc>
                <a:spcPts val="4694"/>
              </a:lnSpc>
            </a:pPr>
            <a:r>
              <a:rPr lang="en-US" sz="4694">
                <a:solidFill>
                  <a:srgbClr val="163459"/>
                </a:solidFill>
                <a:latin typeface="Alegreya"/>
              </a:rPr>
              <a:t>1.https://arxiv.org/pdf/1802.03997.pdf</a:t>
            </a:r>
          </a:p>
          <a:p>
            <a:pPr algn="just">
              <a:lnSpc>
                <a:spcPts val="4694"/>
              </a:lnSpc>
            </a:pPr>
          </a:p>
          <a:p>
            <a:pPr algn="just">
              <a:lnSpc>
                <a:spcPts val="4694"/>
              </a:lnSpc>
            </a:pPr>
            <a:r>
              <a:rPr lang="en-US" sz="4694">
                <a:solidFill>
                  <a:srgbClr val="163459"/>
                </a:solidFill>
                <a:latin typeface="Alegreya"/>
              </a:rPr>
              <a:t>2.https://snap.stanford.edu/data/gemsec-Deezer.html</a:t>
            </a:r>
          </a:p>
          <a:p>
            <a:pPr algn="just">
              <a:lnSpc>
                <a:spcPts val="4694"/>
              </a:lnSpc>
            </a:pPr>
          </a:p>
          <a:p>
            <a:pPr algn="just">
              <a:lnSpc>
                <a:spcPts val="4694"/>
              </a:lnSpc>
            </a:pPr>
            <a:r>
              <a:rPr lang="en-US" sz="4694">
                <a:solidFill>
                  <a:srgbClr val="163459"/>
                </a:solidFill>
                <a:latin typeface="Alegreya"/>
              </a:rPr>
              <a:t>3.https://algs4.cs.princeton.edu/43mst/PrimMST.java.html</a:t>
            </a:r>
          </a:p>
          <a:p>
            <a:pPr algn="just">
              <a:lnSpc>
                <a:spcPts val="4694"/>
              </a:lnSpc>
            </a:pPr>
          </a:p>
          <a:p>
            <a:pPr algn="just">
              <a:lnSpc>
                <a:spcPts val="4694"/>
              </a:lnSpc>
            </a:pPr>
            <a:r>
              <a:rPr lang="en-US" sz="4694">
                <a:solidFill>
                  <a:srgbClr val="163459"/>
                </a:solidFill>
                <a:latin typeface="Alegreya"/>
              </a:rPr>
              <a:t>4.https://algs4.cs.princeton.edu/43mst/KruskalMST.java.html</a:t>
            </a:r>
          </a:p>
          <a:p>
            <a:pPr algn="just">
              <a:lnSpc>
                <a:spcPts val="4694"/>
              </a:lnSpc>
            </a:pPr>
          </a:p>
          <a:p>
            <a:pPr algn="just">
              <a:lnSpc>
                <a:spcPts val="4694"/>
              </a:lnSpc>
            </a:pPr>
            <a:r>
              <a:rPr lang="en-US" sz="4694">
                <a:solidFill>
                  <a:srgbClr val="163459"/>
                </a:solidFill>
                <a:latin typeface="Alegreya"/>
              </a:rPr>
              <a:t>5.https://algs4.cs.princeton.edu/44sp/DijkstraSP.java.html</a:t>
            </a:r>
          </a:p>
          <a:p>
            <a:pPr algn="just">
              <a:lnSpc>
                <a:spcPts val="4694"/>
              </a:lnSpc>
            </a:pPr>
          </a:p>
          <a:p>
            <a:pPr algn="just">
              <a:lnSpc>
                <a:spcPts val="4694"/>
              </a:lnSpc>
            </a:pPr>
            <a:r>
              <a:rPr lang="en-US" sz="4694">
                <a:solidFill>
                  <a:srgbClr val="163459"/>
                </a:solidFill>
                <a:latin typeface="Alegreya"/>
              </a:rPr>
              <a:t>6.https://algs4.cs.princeton.edu/44sp/BellmanFordSP.java.htm</a:t>
            </a:r>
          </a:p>
          <a:p>
            <a:pPr algn="just">
              <a:lnSpc>
                <a:spcPts val="4694"/>
              </a:lnSpc>
            </a:pPr>
          </a:p>
          <a:p>
            <a:pPr algn="just">
              <a:lnSpc>
                <a:spcPts val="4694"/>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851"/>
            </a:stretch>
          </a:blipFill>
        </p:spPr>
      </p:sp>
      <p:grpSp>
        <p:nvGrpSpPr>
          <p:cNvPr name="Group 3" id="3"/>
          <p:cNvGrpSpPr/>
          <p:nvPr/>
        </p:nvGrpSpPr>
        <p:grpSpPr>
          <a:xfrm rot="0">
            <a:off x="3224565" y="3338665"/>
            <a:ext cx="11838870" cy="2797103"/>
            <a:chOff x="0" y="0"/>
            <a:chExt cx="15785160" cy="3729470"/>
          </a:xfrm>
        </p:grpSpPr>
        <p:sp>
          <p:nvSpPr>
            <p:cNvPr name="TextBox 4" id="4"/>
            <p:cNvSpPr txBox="true"/>
            <p:nvPr/>
          </p:nvSpPr>
          <p:spPr>
            <a:xfrm rot="0">
              <a:off x="0" y="285750"/>
              <a:ext cx="15785160" cy="2656320"/>
            </a:xfrm>
            <a:prstGeom prst="rect">
              <a:avLst/>
            </a:prstGeom>
          </p:spPr>
          <p:txBody>
            <a:bodyPr anchor="t" rtlCol="false" tIns="0" lIns="0" bIns="0" rIns="0">
              <a:spAutoFit/>
            </a:bodyPr>
            <a:lstStyle/>
            <a:p>
              <a:pPr algn="ctr" marL="0" indent="0" lvl="0">
                <a:lnSpc>
                  <a:spcPts val="14499"/>
                </a:lnSpc>
              </a:pPr>
              <a:r>
                <a:rPr lang="en-US" sz="14499">
                  <a:solidFill>
                    <a:srgbClr val="163459"/>
                  </a:solidFill>
                  <a:latin typeface="Alegreya"/>
                </a:rPr>
                <a:t>Thank you!</a:t>
              </a:r>
            </a:p>
          </p:txBody>
        </p:sp>
        <p:sp>
          <p:nvSpPr>
            <p:cNvPr name="Freeform 5" id="5"/>
            <p:cNvSpPr/>
            <p:nvPr/>
          </p:nvSpPr>
          <p:spPr>
            <a:xfrm flipH="false" flipV="false" rot="0">
              <a:off x="7498880" y="2942070"/>
              <a:ext cx="787400" cy="787400"/>
            </a:xfrm>
            <a:custGeom>
              <a:avLst/>
              <a:gdLst/>
              <a:ahLst/>
              <a:cxnLst/>
              <a:rect r="r" b="b" t="t" l="l"/>
              <a:pathLst>
                <a:path h="787400" w="787400">
                  <a:moveTo>
                    <a:pt x="0" y="0"/>
                  </a:moveTo>
                  <a:lnTo>
                    <a:pt x="787400" y="0"/>
                  </a:lnTo>
                  <a:lnTo>
                    <a:pt x="787400" y="787400"/>
                  </a:lnTo>
                  <a:lnTo>
                    <a:pt x="0" y="78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sp>
        <p:nvSpPr>
          <p:cNvPr name="TextBox 3" id="3"/>
          <p:cNvSpPr txBox="true"/>
          <p:nvPr/>
        </p:nvSpPr>
        <p:spPr>
          <a:xfrm rot="0">
            <a:off x="572240" y="587928"/>
            <a:ext cx="16911979" cy="1060396"/>
          </a:xfrm>
          <a:prstGeom prst="rect">
            <a:avLst/>
          </a:prstGeom>
        </p:spPr>
        <p:txBody>
          <a:bodyPr anchor="t" rtlCol="false" tIns="0" lIns="0" bIns="0" rIns="0">
            <a:spAutoFit/>
          </a:bodyPr>
          <a:lstStyle/>
          <a:p>
            <a:pPr algn="ctr">
              <a:lnSpc>
                <a:spcPts val="8000"/>
              </a:lnSpc>
              <a:spcBef>
                <a:spcPct val="0"/>
              </a:spcBef>
            </a:pPr>
            <a:r>
              <a:rPr lang="en-US" sz="8000" u="sng">
                <a:solidFill>
                  <a:srgbClr val="000000"/>
                </a:solidFill>
                <a:latin typeface="Alegreya Bold"/>
              </a:rPr>
              <a:t>Case 1 Data Structure Project</a:t>
            </a:r>
          </a:p>
        </p:txBody>
      </p:sp>
      <p:sp>
        <p:nvSpPr>
          <p:cNvPr name="TextBox 4" id="4"/>
          <p:cNvSpPr txBox="true"/>
          <p:nvPr/>
        </p:nvSpPr>
        <p:spPr>
          <a:xfrm rot="0">
            <a:off x="1663788" y="2028777"/>
            <a:ext cx="15125809" cy="809630"/>
          </a:xfrm>
          <a:prstGeom prst="rect">
            <a:avLst/>
          </a:prstGeom>
        </p:spPr>
        <p:txBody>
          <a:bodyPr anchor="t" rtlCol="false" tIns="0" lIns="0" bIns="0" rIns="0">
            <a:spAutoFit/>
          </a:bodyPr>
          <a:lstStyle/>
          <a:p>
            <a:pPr algn="ctr">
              <a:lnSpc>
                <a:spcPts val="6000"/>
              </a:lnSpc>
              <a:spcBef>
                <a:spcPct val="0"/>
              </a:spcBef>
            </a:pPr>
            <a:r>
              <a:rPr lang="en-US" sz="6000">
                <a:solidFill>
                  <a:srgbClr val="000000"/>
                </a:solidFill>
                <a:latin typeface="Alegreya"/>
              </a:rPr>
              <a:t>Multi-Layer Transport Network</a:t>
            </a:r>
          </a:p>
        </p:txBody>
      </p:sp>
      <p:sp>
        <p:nvSpPr>
          <p:cNvPr name="TextBox 5" id="5"/>
          <p:cNvSpPr txBox="true"/>
          <p:nvPr/>
        </p:nvSpPr>
        <p:spPr>
          <a:xfrm rot="0">
            <a:off x="2007105" y="3267032"/>
            <a:ext cx="14042249" cy="1060396"/>
          </a:xfrm>
          <a:prstGeom prst="rect">
            <a:avLst/>
          </a:prstGeom>
        </p:spPr>
        <p:txBody>
          <a:bodyPr anchor="t" rtlCol="false" tIns="0" lIns="0" bIns="0" rIns="0">
            <a:spAutoFit/>
          </a:bodyPr>
          <a:lstStyle/>
          <a:p>
            <a:pPr algn="ctr">
              <a:lnSpc>
                <a:spcPts val="8000"/>
              </a:lnSpc>
              <a:spcBef>
                <a:spcPct val="0"/>
              </a:spcBef>
            </a:pPr>
            <a:r>
              <a:rPr lang="en-US" sz="8000">
                <a:solidFill>
                  <a:srgbClr val="000000"/>
                </a:solidFill>
                <a:latin typeface="Alegreya"/>
              </a:rPr>
              <a:t>There are three graphs G1, G2, G3 </a:t>
            </a:r>
          </a:p>
        </p:txBody>
      </p:sp>
      <p:sp>
        <p:nvSpPr>
          <p:cNvPr name="TextBox 6" id="6"/>
          <p:cNvSpPr txBox="true"/>
          <p:nvPr/>
        </p:nvSpPr>
        <p:spPr>
          <a:xfrm rot="0">
            <a:off x="5077610" y="4708428"/>
            <a:ext cx="7901239" cy="2333630"/>
          </a:xfrm>
          <a:prstGeom prst="rect">
            <a:avLst/>
          </a:prstGeom>
        </p:spPr>
        <p:txBody>
          <a:bodyPr anchor="t" rtlCol="false" tIns="0" lIns="0" bIns="0" rIns="0">
            <a:spAutoFit/>
          </a:bodyPr>
          <a:lstStyle/>
          <a:p>
            <a:pPr algn="ctr">
              <a:lnSpc>
                <a:spcPts val="6000"/>
              </a:lnSpc>
            </a:pPr>
            <a:r>
              <a:rPr lang="en-US" sz="6000">
                <a:solidFill>
                  <a:srgbClr val="000000"/>
                </a:solidFill>
                <a:latin typeface="Alegreya"/>
              </a:rPr>
              <a:t>G1 represents Train-ways</a:t>
            </a:r>
          </a:p>
          <a:p>
            <a:pPr algn="ctr">
              <a:lnSpc>
                <a:spcPts val="6000"/>
              </a:lnSpc>
            </a:pPr>
            <a:r>
              <a:rPr lang="en-US" sz="6000">
                <a:solidFill>
                  <a:srgbClr val="000000"/>
                </a:solidFill>
                <a:latin typeface="Alegreya"/>
              </a:rPr>
              <a:t>G2 represents Road-ways</a:t>
            </a:r>
          </a:p>
          <a:p>
            <a:pPr algn="ctr">
              <a:lnSpc>
                <a:spcPts val="6000"/>
              </a:lnSpc>
              <a:spcBef>
                <a:spcPct val="0"/>
              </a:spcBef>
            </a:pPr>
            <a:r>
              <a:rPr lang="en-US" sz="6000">
                <a:solidFill>
                  <a:srgbClr val="000000"/>
                </a:solidFill>
                <a:latin typeface="Alegreya"/>
              </a:rPr>
              <a:t>G3 represents Rail-ways</a:t>
            </a:r>
          </a:p>
        </p:txBody>
      </p:sp>
      <p:sp>
        <p:nvSpPr>
          <p:cNvPr name="TextBox 7" id="7"/>
          <p:cNvSpPr txBox="true"/>
          <p:nvPr/>
        </p:nvSpPr>
        <p:spPr>
          <a:xfrm rot="0">
            <a:off x="1028700" y="7404008"/>
            <a:ext cx="16230600" cy="1339076"/>
          </a:xfrm>
          <a:prstGeom prst="rect">
            <a:avLst/>
          </a:prstGeom>
        </p:spPr>
        <p:txBody>
          <a:bodyPr anchor="t" rtlCol="false" tIns="0" lIns="0" bIns="0" rIns="0">
            <a:spAutoFit/>
          </a:bodyPr>
          <a:lstStyle/>
          <a:p>
            <a:pPr algn="ctr">
              <a:lnSpc>
                <a:spcPts val="5100"/>
              </a:lnSpc>
              <a:spcBef>
                <a:spcPct val="0"/>
              </a:spcBef>
            </a:pPr>
            <a:r>
              <a:rPr lang="en-US" sz="5100">
                <a:solidFill>
                  <a:srgbClr val="000000"/>
                </a:solidFill>
                <a:latin typeface="Alegreya"/>
              </a:rPr>
              <a:t>Each graph has 6 vertices representing a city and undirected weighted edges representing the city-connections.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2283082">
            <a:off x="7902822" y="-6590672"/>
            <a:ext cx="20694040" cy="19012649"/>
          </a:xfrm>
          <a:custGeom>
            <a:avLst/>
            <a:gdLst/>
            <a:ahLst/>
            <a:cxnLst/>
            <a:rect r="r" b="b" t="t" l="l"/>
            <a:pathLst>
              <a:path h="19012649" w="20694040">
                <a:moveTo>
                  <a:pt x="0" y="0"/>
                </a:moveTo>
                <a:lnTo>
                  <a:pt x="20694040" y="0"/>
                </a:lnTo>
                <a:lnTo>
                  <a:pt x="20694040" y="19012649"/>
                </a:lnTo>
                <a:lnTo>
                  <a:pt x="0" y="19012649"/>
                </a:lnTo>
                <a:lnTo>
                  <a:pt x="0" y="0"/>
                </a:lnTo>
                <a:close/>
              </a:path>
            </a:pathLst>
          </a:custGeom>
          <a:blipFill>
            <a:blip r:embed="rId2"/>
            <a:stretch>
              <a:fillRect l="0" t="0" r="0" b="0"/>
            </a:stretch>
          </a:blipFill>
        </p:spPr>
      </p:sp>
      <p:sp>
        <p:nvSpPr>
          <p:cNvPr name="TextBox 3" id="3"/>
          <p:cNvSpPr txBox="true"/>
          <p:nvPr/>
        </p:nvSpPr>
        <p:spPr>
          <a:xfrm rot="0">
            <a:off x="0" y="845661"/>
            <a:ext cx="17692610" cy="2069992"/>
          </a:xfrm>
          <a:prstGeom prst="rect">
            <a:avLst/>
          </a:prstGeom>
        </p:spPr>
        <p:txBody>
          <a:bodyPr anchor="t" rtlCol="false" tIns="0" lIns="0" bIns="0" rIns="0">
            <a:spAutoFit/>
          </a:bodyPr>
          <a:lstStyle/>
          <a:p>
            <a:pPr algn="ctr">
              <a:lnSpc>
                <a:spcPts val="8000"/>
              </a:lnSpc>
              <a:spcBef>
                <a:spcPct val="0"/>
              </a:spcBef>
            </a:pPr>
            <a:r>
              <a:rPr lang="en-US" sz="8000">
                <a:solidFill>
                  <a:srgbClr val="FFFFFF"/>
                </a:solidFill>
                <a:latin typeface="Alegreya"/>
              </a:rPr>
              <a:t>Graph G1 has 6 vertices and 6 edges connecting these vertices.</a:t>
            </a:r>
          </a:p>
        </p:txBody>
      </p:sp>
      <p:sp>
        <p:nvSpPr>
          <p:cNvPr name="TextBox 4" id="4"/>
          <p:cNvSpPr txBox="true"/>
          <p:nvPr/>
        </p:nvSpPr>
        <p:spPr>
          <a:xfrm rot="0">
            <a:off x="0" y="4689502"/>
            <a:ext cx="18288000" cy="4089184"/>
          </a:xfrm>
          <a:prstGeom prst="rect">
            <a:avLst/>
          </a:prstGeom>
        </p:spPr>
        <p:txBody>
          <a:bodyPr anchor="t" rtlCol="false" tIns="0" lIns="0" bIns="0" rIns="0">
            <a:spAutoFit/>
          </a:bodyPr>
          <a:lstStyle/>
          <a:p>
            <a:pPr algn="ctr">
              <a:lnSpc>
                <a:spcPts val="8000"/>
              </a:lnSpc>
            </a:pPr>
            <a:r>
              <a:rPr lang="en-US" sz="8000">
                <a:solidFill>
                  <a:srgbClr val="FFFFFF"/>
                </a:solidFill>
                <a:latin typeface="Alegreya"/>
              </a:rPr>
              <a:t>Similarly, Graph G2 has 6 vertices and 8 edges.</a:t>
            </a:r>
          </a:p>
          <a:p>
            <a:pPr algn="ctr">
              <a:lnSpc>
                <a:spcPts val="8000"/>
              </a:lnSpc>
            </a:pPr>
          </a:p>
          <a:p>
            <a:pPr algn="ctr">
              <a:lnSpc>
                <a:spcPts val="8000"/>
              </a:lnSpc>
              <a:spcBef>
                <a:spcPct val="0"/>
              </a:spcBef>
            </a:pPr>
            <a:r>
              <a:rPr lang="en-US" sz="8000">
                <a:solidFill>
                  <a:srgbClr val="FFFFFF"/>
                </a:solidFill>
                <a:latin typeface="Alegreya"/>
              </a:rPr>
              <a:t>And, Graph G3 has 6 vertices and 9 edges.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2283082">
            <a:off x="7902822" y="-6590672"/>
            <a:ext cx="20694040" cy="19012649"/>
          </a:xfrm>
          <a:custGeom>
            <a:avLst/>
            <a:gdLst/>
            <a:ahLst/>
            <a:cxnLst/>
            <a:rect r="r" b="b" t="t" l="l"/>
            <a:pathLst>
              <a:path h="19012649" w="20694040">
                <a:moveTo>
                  <a:pt x="0" y="0"/>
                </a:moveTo>
                <a:lnTo>
                  <a:pt x="20694040" y="0"/>
                </a:lnTo>
                <a:lnTo>
                  <a:pt x="20694040" y="19012649"/>
                </a:lnTo>
                <a:lnTo>
                  <a:pt x="0" y="19012649"/>
                </a:lnTo>
                <a:lnTo>
                  <a:pt x="0" y="0"/>
                </a:lnTo>
                <a:close/>
              </a:path>
            </a:pathLst>
          </a:custGeom>
          <a:blipFill>
            <a:blip r:embed="rId2"/>
            <a:stretch>
              <a:fillRect l="0" t="0" r="0" b="0"/>
            </a:stretch>
          </a:blipFill>
        </p:spPr>
      </p:sp>
      <p:sp>
        <p:nvSpPr>
          <p:cNvPr name="TextBox 3" id="3"/>
          <p:cNvSpPr txBox="true"/>
          <p:nvPr/>
        </p:nvSpPr>
        <p:spPr>
          <a:xfrm rot="0">
            <a:off x="0" y="845661"/>
            <a:ext cx="17692610" cy="3079751"/>
          </a:xfrm>
          <a:prstGeom prst="rect">
            <a:avLst/>
          </a:prstGeom>
        </p:spPr>
        <p:txBody>
          <a:bodyPr anchor="t" rtlCol="false" tIns="0" lIns="0" bIns="0" rIns="0">
            <a:spAutoFit/>
          </a:bodyPr>
          <a:lstStyle/>
          <a:p>
            <a:pPr algn="ctr">
              <a:lnSpc>
                <a:spcPts val="8000"/>
              </a:lnSpc>
              <a:spcBef>
                <a:spcPct val="0"/>
              </a:spcBef>
            </a:pPr>
            <a:r>
              <a:rPr lang="en-US" sz="8000">
                <a:solidFill>
                  <a:srgbClr val="FFFFFF"/>
                </a:solidFill>
                <a:latin typeface="Alegreya"/>
              </a:rPr>
              <a:t>Prims and Kruskal Algorithms are used to calculate Minimum Spanning Trees from the Graph Dataset</a:t>
            </a:r>
          </a:p>
        </p:txBody>
      </p:sp>
      <p:sp>
        <p:nvSpPr>
          <p:cNvPr name="TextBox 4" id="4"/>
          <p:cNvSpPr txBox="true"/>
          <p:nvPr/>
        </p:nvSpPr>
        <p:spPr>
          <a:xfrm rot="0">
            <a:off x="-38158" y="5295900"/>
            <a:ext cx="18288000" cy="3079751"/>
          </a:xfrm>
          <a:prstGeom prst="rect">
            <a:avLst/>
          </a:prstGeom>
        </p:spPr>
        <p:txBody>
          <a:bodyPr anchor="t" rtlCol="false" tIns="0" lIns="0" bIns="0" rIns="0">
            <a:spAutoFit/>
          </a:bodyPr>
          <a:lstStyle/>
          <a:p>
            <a:pPr algn="ctr">
              <a:lnSpc>
                <a:spcPts val="8000"/>
              </a:lnSpc>
              <a:spcBef>
                <a:spcPct val="0"/>
              </a:spcBef>
            </a:pPr>
            <a:r>
              <a:rPr lang="en-US" sz="8000">
                <a:solidFill>
                  <a:srgbClr val="FFFFFF"/>
                </a:solidFill>
                <a:latin typeface="Alegreya"/>
              </a:rPr>
              <a:t>While BellmanFord and Dijkstra Algorithms are used for the calculation of Shortest paths from one node to another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77851"/>
            </a:stretch>
          </a:blipFill>
        </p:spPr>
      </p:sp>
      <p:sp>
        <p:nvSpPr>
          <p:cNvPr name="TextBox 3" id="3"/>
          <p:cNvSpPr txBox="true"/>
          <p:nvPr/>
        </p:nvSpPr>
        <p:spPr>
          <a:xfrm rot="0">
            <a:off x="0" y="502723"/>
            <a:ext cx="16981143" cy="5122982"/>
          </a:xfrm>
          <a:prstGeom prst="rect">
            <a:avLst/>
          </a:prstGeom>
        </p:spPr>
        <p:txBody>
          <a:bodyPr anchor="t" rtlCol="false" tIns="0" lIns="0" bIns="0" rIns="0">
            <a:spAutoFit/>
          </a:bodyPr>
          <a:lstStyle/>
          <a:p>
            <a:pPr algn="ctr" marL="1446687" indent="-723343" lvl="1">
              <a:lnSpc>
                <a:spcPts val="6700"/>
              </a:lnSpc>
              <a:buAutoNum type="arabicPeriod" startAt="1"/>
            </a:pPr>
            <a:r>
              <a:rPr lang="en-US" sz="6700" u="sng">
                <a:solidFill>
                  <a:srgbClr val="000000"/>
                </a:solidFill>
                <a:latin typeface="Alegreya Bold"/>
              </a:rPr>
              <a:t>Prim's and Kruskal's Algorithms:</a:t>
            </a:r>
            <a:r>
              <a:rPr lang="en-US" sz="6700">
                <a:solidFill>
                  <a:srgbClr val="000000"/>
                </a:solidFill>
                <a:latin typeface="Alegreya"/>
              </a:rPr>
              <a:t> The output of running the algorithm was the MST of each graph G1, G2, G3 and their edge weights were taken to calculate the mean, median, maximum and minimum values.  </a:t>
            </a:r>
          </a:p>
          <a:p>
            <a:pPr algn="ctr">
              <a:lnSpc>
                <a:spcPts val="6700"/>
              </a:lnSpc>
              <a:spcBef>
                <a:spcPct val="0"/>
              </a:spcBef>
            </a:pPr>
          </a:p>
        </p:txBody>
      </p:sp>
      <p:sp>
        <p:nvSpPr>
          <p:cNvPr name="TextBox 4" id="4"/>
          <p:cNvSpPr txBox="true"/>
          <p:nvPr/>
        </p:nvSpPr>
        <p:spPr>
          <a:xfrm rot="0">
            <a:off x="0" y="4802761"/>
            <a:ext cx="17761651" cy="5182478"/>
          </a:xfrm>
          <a:prstGeom prst="rect">
            <a:avLst/>
          </a:prstGeom>
        </p:spPr>
        <p:txBody>
          <a:bodyPr anchor="t" rtlCol="false" tIns="0" lIns="0" bIns="0" rIns="0">
            <a:spAutoFit/>
          </a:bodyPr>
          <a:lstStyle/>
          <a:p>
            <a:pPr algn="ctr">
              <a:lnSpc>
                <a:spcPts val="6784"/>
              </a:lnSpc>
              <a:spcBef>
                <a:spcPct val="0"/>
              </a:spcBef>
            </a:pPr>
            <a:r>
              <a:rPr lang="en-US" sz="6784">
                <a:solidFill>
                  <a:srgbClr val="000000"/>
                </a:solidFill>
                <a:latin typeface="Alegreya"/>
              </a:rPr>
              <a:t>   2.       </a:t>
            </a:r>
            <a:r>
              <a:rPr lang="en-US" sz="6784" u="sng">
                <a:solidFill>
                  <a:srgbClr val="000000"/>
                </a:solidFill>
                <a:latin typeface="Alegreya Bold"/>
              </a:rPr>
              <a:t>Dijkstra's and Bellman-Ford's Algorithms:</a:t>
            </a:r>
            <a:r>
              <a:rPr lang="en-US" sz="6784">
                <a:solidFill>
                  <a:srgbClr val="000000"/>
                </a:solidFill>
                <a:latin typeface="Alegreya"/>
              </a:rPr>
              <a:t> Shortest paths from the source node (taken as vertex 0) to each vertex was given as the output and shortest path weights were used to find the values of mean, median, maximum and minimum.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9650" y="4369483"/>
            <a:ext cx="16519650" cy="5418068"/>
          </a:xfrm>
          <a:custGeom>
            <a:avLst/>
            <a:gdLst/>
            <a:ahLst/>
            <a:cxnLst/>
            <a:rect r="r" b="b" t="t" l="l"/>
            <a:pathLst>
              <a:path h="5418068" w="16519650">
                <a:moveTo>
                  <a:pt x="0" y="0"/>
                </a:moveTo>
                <a:lnTo>
                  <a:pt x="16519650" y="0"/>
                </a:lnTo>
                <a:lnTo>
                  <a:pt x="16519650" y="5418068"/>
                </a:lnTo>
                <a:lnTo>
                  <a:pt x="0" y="5418068"/>
                </a:lnTo>
                <a:lnTo>
                  <a:pt x="0" y="0"/>
                </a:lnTo>
                <a:close/>
              </a:path>
            </a:pathLst>
          </a:custGeom>
          <a:blipFill>
            <a:blip r:embed="rId2"/>
            <a:stretch>
              <a:fillRect l="-1381" t="0" r="-1381" b="-2882"/>
            </a:stretch>
          </a:blipFill>
        </p:spPr>
      </p:sp>
      <p:sp>
        <p:nvSpPr>
          <p:cNvPr name="TextBox 3" id="3"/>
          <p:cNvSpPr txBox="true"/>
          <p:nvPr/>
        </p:nvSpPr>
        <p:spPr>
          <a:xfrm rot="0">
            <a:off x="0" y="1171575"/>
            <a:ext cx="18288000" cy="2814270"/>
          </a:xfrm>
          <a:prstGeom prst="rect">
            <a:avLst/>
          </a:prstGeom>
        </p:spPr>
        <p:txBody>
          <a:bodyPr anchor="t" rtlCol="false" tIns="0" lIns="0" bIns="0" rIns="0">
            <a:spAutoFit/>
          </a:bodyPr>
          <a:lstStyle/>
          <a:p>
            <a:pPr algn="ctr">
              <a:lnSpc>
                <a:spcPts val="7300"/>
              </a:lnSpc>
              <a:spcBef>
                <a:spcPct val="0"/>
              </a:spcBef>
            </a:pPr>
            <a:r>
              <a:rPr lang="en-US" sz="7300">
                <a:solidFill>
                  <a:srgbClr val="000000"/>
                </a:solidFill>
                <a:latin typeface="Alegreya"/>
              </a:rPr>
              <a:t>The below results have been obtained after running the four algorithms on the data from the graphs.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5962" y="3908834"/>
            <a:ext cx="5844559" cy="4449407"/>
          </a:xfrm>
          <a:custGeom>
            <a:avLst/>
            <a:gdLst/>
            <a:ahLst/>
            <a:cxnLst/>
            <a:rect r="r" b="b" t="t" l="l"/>
            <a:pathLst>
              <a:path h="4449407" w="5844559">
                <a:moveTo>
                  <a:pt x="0" y="0"/>
                </a:moveTo>
                <a:lnTo>
                  <a:pt x="5844560" y="0"/>
                </a:lnTo>
                <a:lnTo>
                  <a:pt x="5844560" y="4449407"/>
                </a:lnTo>
                <a:lnTo>
                  <a:pt x="0" y="4449407"/>
                </a:lnTo>
                <a:lnTo>
                  <a:pt x="0" y="0"/>
                </a:lnTo>
                <a:close/>
              </a:path>
            </a:pathLst>
          </a:custGeom>
          <a:blipFill>
            <a:blip r:embed="rId2"/>
            <a:stretch>
              <a:fillRect l="0" t="0" r="0" b="0"/>
            </a:stretch>
          </a:blipFill>
        </p:spPr>
      </p:sp>
      <p:sp>
        <p:nvSpPr>
          <p:cNvPr name="Freeform 3" id="3"/>
          <p:cNvSpPr/>
          <p:nvPr/>
        </p:nvSpPr>
        <p:spPr>
          <a:xfrm flipH="false" flipV="false" rot="0">
            <a:off x="9348718" y="4116713"/>
            <a:ext cx="5752969" cy="4290969"/>
          </a:xfrm>
          <a:custGeom>
            <a:avLst/>
            <a:gdLst/>
            <a:ahLst/>
            <a:cxnLst/>
            <a:rect r="r" b="b" t="t" l="l"/>
            <a:pathLst>
              <a:path h="4290969" w="5752969">
                <a:moveTo>
                  <a:pt x="0" y="0"/>
                </a:moveTo>
                <a:lnTo>
                  <a:pt x="5752968" y="0"/>
                </a:lnTo>
                <a:lnTo>
                  <a:pt x="5752968" y="4290969"/>
                </a:lnTo>
                <a:lnTo>
                  <a:pt x="0" y="4290969"/>
                </a:lnTo>
                <a:lnTo>
                  <a:pt x="0" y="0"/>
                </a:lnTo>
                <a:close/>
              </a:path>
            </a:pathLst>
          </a:custGeom>
          <a:blipFill>
            <a:blip r:embed="rId3"/>
            <a:stretch>
              <a:fillRect l="0" t="0" r="0" b="0"/>
            </a:stretch>
          </a:blipFill>
        </p:spPr>
      </p:sp>
      <p:sp>
        <p:nvSpPr>
          <p:cNvPr name="TextBox 4" id="4"/>
          <p:cNvSpPr txBox="true"/>
          <p:nvPr/>
        </p:nvSpPr>
        <p:spPr>
          <a:xfrm rot="0">
            <a:off x="0" y="1440950"/>
            <a:ext cx="15994706" cy="2070101"/>
          </a:xfrm>
          <a:prstGeom prst="rect">
            <a:avLst/>
          </a:prstGeom>
        </p:spPr>
        <p:txBody>
          <a:bodyPr anchor="t" rtlCol="false" tIns="0" lIns="0" bIns="0" rIns="0">
            <a:spAutoFit/>
          </a:bodyPr>
          <a:lstStyle/>
          <a:p>
            <a:pPr algn="ctr">
              <a:lnSpc>
                <a:spcPts val="8000"/>
              </a:lnSpc>
              <a:spcBef>
                <a:spcPct val="0"/>
              </a:spcBef>
            </a:pPr>
            <a:r>
              <a:rPr lang="en-US" sz="8000">
                <a:solidFill>
                  <a:srgbClr val="000000"/>
                </a:solidFill>
                <a:latin typeface="Alegreya"/>
              </a:rPr>
              <a:t>Visualization of the values of multilayer travelling network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63459"/>
        </a:solidFill>
      </p:bgPr>
    </p:bg>
    <p:spTree>
      <p:nvGrpSpPr>
        <p:cNvPr id="1" name=""/>
        <p:cNvGrpSpPr/>
        <p:nvPr/>
      </p:nvGrpSpPr>
      <p:grpSpPr>
        <a:xfrm>
          <a:off x="0" y="0"/>
          <a:ext cx="0" cy="0"/>
          <a:chOff x="0" y="0"/>
          <a:chExt cx="0" cy="0"/>
        </a:xfrm>
      </p:grpSpPr>
      <p:sp>
        <p:nvSpPr>
          <p:cNvPr name="Freeform 2" id="2"/>
          <p:cNvSpPr/>
          <p:nvPr/>
        </p:nvSpPr>
        <p:spPr>
          <a:xfrm flipH="false" flipV="false" rot="0">
            <a:off x="1218469" y="3489640"/>
            <a:ext cx="10489362" cy="6270270"/>
          </a:xfrm>
          <a:custGeom>
            <a:avLst/>
            <a:gdLst/>
            <a:ahLst/>
            <a:cxnLst/>
            <a:rect r="r" b="b" t="t" l="l"/>
            <a:pathLst>
              <a:path h="6270270" w="10489362">
                <a:moveTo>
                  <a:pt x="0" y="0"/>
                </a:moveTo>
                <a:lnTo>
                  <a:pt x="10489362" y="0"/>
                </a:lnTo>
                <a:lnTo>
                  <a:pt x="10489362" y="6270270"/>
                </a:lnTo>
                <a:lnTo>
                  <a:pt x="0" y="6270270"/>
                </a:lnTo>
                <a:lnTo>
                  <a:pt x="0" y="0"/>
                </a:lnTo>
                <a:close/>
              </a:path>
            </a:pathLst>
          </a:custGeom>
          <a:blipFill>
            <a:blip r:embed="rId2"/>
            <a:stretch>
              <a:fillRect l="0" t="0" r="0" b="0"/>
            </a:stretch>
          </a:blipFill>
        </p:spPr>
      </p:sp>
      <p:sp>
        <p:nvSpPr>
          <p:cNvPr name="TextBox 3" id="3"/>
          <p:cNvSpPr txBox="true"/>
          <p:nvPr/>
        </p:nvSpPr>
        <p:spPr>
          <a:xfrm rot="0">
            <a:off x="198463" y="625507"/>
            <a:ext cx="17494147" cy="2558203"/>
          </a:xfrm>
          <a:prstGeom prst="rect">
            <a:avLst/>
          </a:prstGeom>
        </p:spPr>
        <p:txBody>
          <a:bodyPr anchor="t" rtlCol="false" tIns="0" lIns="0" bIns="0" rIns="0">
            <a:spAutoFit/>
          </a:bodyPr>
          <a:lstStyle/>
          <a:p>
            <a:pPr algn="ctr">
              <a:lnSpc>
                <a:spcPts val="6600"/>
              </a:lnSpc>
              <a:spcBef>
                <a:spcPct val="0"/>
              </a:spcBef>
            </a:pPr>
            <a:r>
              <a:rPr lang="en-US" sz="6600">
                <a:solidFill>
                  <a:srgbClr val="FFFFFF"/>
                </a:solidFill>
                <a:latin typeface="Alegreya"/>
              </a:rPr>
              <a:t>Extras: Graph representation of the data of vertices and edges was done in python language to get the visual representations of the graphs.</a:t>
            </a:r>
          </a:p>
        </p:txBody>
      </p:sp>
      <p:sp>
        <p:nvSpPr>
          <p:cNvPr name="TextBox 4" id="4"/>
          <p:cNvSpPr txBox="true"/>
          <p:nvPr/>
        </p:nvSpPr>
        <p:spPr>
          <a:xfrm rot="0">
            <a:off x="12928800" y="5295900"/>
            <a:ext cx="3845628" cy="2069992"/>
          </a:xfrm>
          <a:prstGeom prst="rect">
            <a:avLst/>
          </a:prstGeom>
        </p:spPr>
        <p:txBody>
          <a:bodyPr anchor="t" rtlCol="false" tIns="0" lIns="0" bIns="0" rIns="0">
            <a:spAutoFit/>
          </a:bodyPr>
          <a:lstStyle/>
          <a:p>
            <a:pPr algn="ctr">
              <a:lnSpc>
                <a:spcPts val="8000"/>
              </a:lnSpc>
            </a:pPr>
            <a:r>
              <a:rPr lang="en-US" sz="8000">
                <a:solidFill>
                  <a:srgbClr val="FFFFFF"/>
                </a:solidFill>
                <a:latin typeface="Alegreya"/>
              </a:rPr>
              <a:t>Graph G1</a:t>
            </a:r>
          </a:p>
          <a:p>
            <a:pPr algn="ctr">
              <a:lnSpc>
                <a:spcPts val="8000"/>
              </a:lnSpc>
              <a:spcBef>
                <a:spcPct val="0"/>
              </a:spcBef>
            </a:pPr>
            <a:r>
              <a:rPr lang="en-US" sz="8000">
                <a:solidFill>
                  <a:srgbClr val="FFFFFF"/>
                </a:solidFill>
                <a:latin typeface="Alegreya"/>
              </a:rPr>
              <a:t>output </a:t>
            </a:r>
          </a:p>
        </p:txBody>
      </p:sp>
      <p:sp>
        <p:nvSpPr>
          <p:cNvPr name="TextBox 5" id="5"/>
          <p:cNvSpPr txBox="true"/>
          <p:nvPr/>
        </p:nvSpPr>
        <p:spPr>
          <a:xfrm rot="0">
            <a:off x="3959973" y="9020678"/>
            <a:ext cx="7383651" cy="560969"/>
          </a:xfrm>
          <a:prstGeom prst="rect">
            <a:avLst/>
          </a:prstGeom>
        </p:spPr>
        <p:txBody>
          <a:bodyPr anchor="t" rtlCol="false" tIns="0" lIns="0" bIns="0" rIns="0">
            <a:spAutoFit/>
          </a:bodyPr>
          <a:lstStyle/>
          <a:p>
            <a:pPr algn="ctr">
              <a:lnSpc>
                <a:spcPts val="4265"/>
              </a:lnSpc>
              <a:spcBef>
                <a:spcPct val="0"/>
              </a:spcBef>
            </a:pPr>
            <a:r>
              <a:rPr lang="en-US" sz="4265">
                <a:solidFill>
                  <a:srgbClr val="000000"/>
                </a:solidFill>
                <a:latin typeface="Alegreya"/>
              </a:rPr>
              <a:t>visual representation of Graph G1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DAFoZnJtdjQ</dc:identifier>
  <dcterms:modified xsi:type="dcterms:W3CDTF">2011-08-01T06:04:30Z</dcterms:modified>
  <cp:revision>1</cp:revision>
  <dc:title>DSA Project</dc:title>
</cp:coreProperties>
</file>